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wmf" ContentType="image/x-wmf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9" r:id="rId1"/>
  </p:sldMasterIdLst>
  <p:notesMasterIdLst>
    <p:notesMasterId r:id="rId66"/>
  </p:notesMasterIdLst>
  <p:handoutMasterIdLst>
    <p:handoutMasterId r:id="rId67"/>
  </p:handoutMasterIdLst>
  <p:sldIdLst>
    <p:sldId id="256" r:id="rId2"/>
    <p:sldId id="257" r:id="rId3"/>
    <p:sldId id="268" r:id="rId4"/>
    <p:sldId id="269" r:id="rId5"/>
    <p:sldId id="273" r:id="rId6"/>
    <p:sldId id="258" r:id="rId7"/>
    <p:sldId id="272" r:id="rId8"/>
    <p:sldId id="271" r:id="rId9"/>
    <p:sldId id="274" r:id="rId10"/>
    <p:sldId id="270" r:id="rId11"/>
    <p:sldId id="275" r:id="rId12"/>
    <p:sldId id="278" r:id="rId13"/>
    <p:sldId id="259" r:id="rId14"/>
    <p:sldId id="283" r:id="rId15"/>
    <p:sldId id="288" r:id="rId16"/>
    <p:sldId id="287" r:id="rId17"/>
    <p:sldId id="289" r:id="rId18"/>
    <p:sldId id="290" r:id="rId19"/>
    <p:sldId id="285" r:id="rId20"/>
    <p:sldId id="291" r:id="rId21"/>
    <p:sldId id="284" r:id="rId22"/>
    <p:sldId id="292" r:id="rId23"/>
    <p:sldId id="293" r:id="rId24"/>
    <p:sldId id="322" r:id="rId25"/>
    <p:sldId id="260" r:id="rId26"/>
    <p:sldId id="294" r:id="rId27"/>
    <p:sldId id="295" r:id="rId28"/>
    <p:sldId id="296" r:id="rId29"/>
    <p:sldId id="297" r:id="rId30"/>
    <p:sldId id="298" r:id="rId31"/>
    <p:sldId id="333" r:id="rId32"/>
    <p:sldId id="321" r:id="rId33"/>
    <p:sldId id="316" r:id="rId34"/>
    <p:sldId id="262" r:id="rId35"/>
    <p:sldId id="263" r:id="rId36"/>
    <p:sldId id="299" r:id="rId37"/>
    <p:sldId id="267" r:id="rId38"/>
    <p:sldId id="300" r:id="rId39"/>
    <p:sldId id="301" r:id="rId40"/>
    <p:sldId id="302" r:id="rId41"/>
    <p:sldId id="264" r:id="rId42"/>
    <p:sldId id="323" r:id="rId43"/>
    <p:sldId id="303" r:id="rId44"/>
    <p:sldId id="334" r:id="rId45"/>
    <p:sldId id="265" r:id="rId46"/>
    <p:sldId id="304" r:id="rId47"/>
    <p:sldId id="335" r:id="rId48"/>
    <p:sldId id="266" r:id="rId49"/>
    <p:sldId id="309" r:id="rId50"/>
    <p:sldId id="310" r:id="rId51"/>
    <p:sldId id="314" r:id="rId52"/>
    <p:sldId id="315" r:id="rId53"/>
    <p:sldId id="311" r:id="rId54"/>
    <p:sldId id="312" r:id="rId55"/>
    <p:sldId id="324" r:id="rId56"/>
    <p:sldId id="330" r:id="rId57"/>
    <p:sldId id="313" r:id="rId58"/>
    <p:sldId id="317" r:id="rId59"/>
    <p:sldId id="325" r:id="rId60"/>
    <p:sldId id="320" r:id="rId61"/>
    <p:sldId id="319" r:id="rId62"/>
    <p:sldId id="318" r:id="rId63"/>
    <p:sldId id="331" r:id="rId64"/>
    <p:sldId id="332" r:id="rId6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2880" userDrawn="1">
          <p15:clr>
            <a:srgbClr val="A4A3A4"/>
          </p15:clr>
        </p15:guide>
        <p15:guide id="2" orient="horz" pos="2112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aco" initials="l" lastIdx="2" clrIdx="0">
    <p:extLst>
      <p:ext uri="{19B8F6BF-5375-455C-9EA6-DF929625EA0E}">
        <p15:presenceInfo xmlns:p15="http://schemas.microsoft.com/office/powerpoint/2012/main" userId="laco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Estilo Clar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860" autoAdjust="0"/>
    <p:restoredTop sz="90052" autoAdjust="0"/>
  </p:normalViewPr>
  <p:slideViewPr>
    <p:cSldViewPr>
      <p:cViewPr varScale="1">
        <p:scale>
          <a:sx n="116" d="100"/>
          <a:sy n="116" d="100"/>
        </p:scale>
        <p:origin x="1680" y="114"/>
      </p:cViewPr>
      <p:guideLst>
        <p:guide pos="2880"/>
        <p:guide orient="horz" pos="211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commentAuthors" Target="commentAuthors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A93268F4-C977-4E1C-BF6F-E453362B817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25CF713C-775A-4016-95D4-3C98866982A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C900EC-2445-4D84-84CE-E0CFCA65F5A8}" type="datetimeFigureOut">
              <a:rPr lang="en-US" smtClean="0"/>
              <a:t>11/14/2020</a:t>
            </a:fld>
            <a:endParaRPr lang="en-US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2BEC099F-DB9F-43C4-B319-0FA2D8790E0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4D79ACDC-75C4-4584-B8D1-E8009FBEF46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8E78DF-C999-4F7B-82FD-AC57ED14487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93837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7AB482-E73A-4831-9A83-85CB3640271A}" type="datetimeFigureOut">
              <a:rPr lang="en-US" smtClean="0"/>
              <a:t>11/14/2020</a:t>
            </a:fld>
            <a:endParaRPr lang="en-US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F40437-198C-4202-99B0-95700CD4A04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97525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baseline="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A64EFF5-A41B-43D1-8E5E-82409662A697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286668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baseline="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A64EFF5-A41B-43D1-8E5E-82409662A697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999540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baseline="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A64EFF5-A41B-43D1-8E5E-82409662A697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877050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CCE03C-1BBF-471D-9077-FE658C32C2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8FA58AE-8D37-49B7-92BB-2899B73FC5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pt-BR"/>
              <a:t>Clique para editar o estilo do subtítulo Mestre</a:t>
            </a:r>
            <a:endParaRPr lang="en-US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92CAC60-5FE3-49D5-8072-3CADC0699C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D1130A-5AD0-4851-BA7C-842A772E8831}" type="datetime1">
              <a:rPr lang="pt-BR" smtClean="0"/>
              <a:t>14/11/2020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BC74C43-F18F-4DAE-81AA-546B602017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8A3DD81-10DA-484D-A4D3-116DDEB1B3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4074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6993A3-E132-4090-940F-58A82A504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B6D5CA31-79BB-4B97-A04D-8371095237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80C246E-C195-438C-A417-4537DA50A6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7457D-A27C-403E-A7E2-EDBB9D4FDEC2}" type="datetime1">
              <a:rPr lang="pt-BR" smtClean="0"/>
              <a:t>14/11/2020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25ACAE5-9BFE-4E3D-8A63-1A12A5B44E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2F63896-661C-4806-9F79-F9419494DB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2331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13DFA355-E8BE-476A-94DE-9C000D00F3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53C65CD6-6F47-4C41-85CB-515E6F6CDC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4410020-5DCC-4BBF-BACD-6A9634BF26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1E821-BF62-4339-BDC2-3762F235FF05}" type="datetime1">
              <a:rPr lang="pt-BR" smtClean="0"/>
              <a:t>14/11/2020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FAA09B2-7BAF-436F-B82E-47C6A31D08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F7D82C5-27C8-4DE8-9BEF-CF116DB12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6619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05E536-ED48-46E3-AC4B-C301E5388F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1D99920-A3D5-446D-ADF1-AF34D69806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956640A-AACB-4549-B676-B1B7C6F559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2AA32-7590-4792-8DC6-8C30FEFFDEEA}" type="datetime1">
              <a:rPr lang="pt-BR" smtClean="0"/>
              <a:t>14/11/2020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61F9125-15DF-4BB7-BEB4-BB6AD0757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ACC2CDF-5323-4DC9-8C99-E31B3494A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2729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C0127C-9A54-4C84-987E-5C6ABEB7C7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32FB8D0-4B34-4DC5-8E1E-EB83C0F58B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29035D3-ECFC-47A2-8297-3C71D7E29E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B074B-CB11-4B13-BFC4-FC852F9BA5BE}" type="datetime1">
              <a:rPr lang="pt-BR" smtClean="0"/>
              <a:t>14/11/2020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FD51CE3-7C0F-467E-AA4F-43DF1D8D12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DA3577C-201B-4DD4-80E4-07D5FE279D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9756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0D5496-AD1D-4C4C-A8F8-1E62847B3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656A30B-C760-41AB-9BB2-ECFC544109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DB69AC6A-383D-4469-8669-2041895621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4618A2B-4EC2-4F70-AFB0-05728C15B2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360043-069C-4A08-AD5E-A26FBC3FF44E}" type="datetime1">
              <a:rPr lang="pt-BR" smtClean="0"/>
              <a:t>14/11/2020</a:t>
            </a:fld>
            <a:endParaRPr lang="en-US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2804F05-C2D6-4B01-97A4-DE168328F6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22573088-8217-4BB3-9B74-41939F484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8873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FF62851-BC05-4DAB-8E18-A021AC4DA8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234C1AE-3158-4229-972E-5C7BEE6022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D5D11AF1-4612-44FE-8E60-92F7687735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DB5B4BB0-9185-401B-B538-7C404A81CF0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8405CA51-84C9-4D3F-90E2-E96C2ED4B05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F6B7C3D7-6FB9-44EC-B46E-5D34651A5D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33F28-4FAA-4E0C-B813-BD34D593793A}" type="datetime1">
              <a:rPr lang="pt-BR" smtClean="0"/>
              <a:t>14/11/2020</a:t>
            </a:fld>
            <a:endParaRPr lang="en-US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B0878185-3F3D-481A-ACD5-03E46B0435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EA49556A-F7C3-45A2-8C19-BC71C5EA14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7222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9929A4E-493E-417E-9892-2B6425AD0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B14CD5A1-4BB9-4CC9-8565-0E57B904BE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2767E0-679A-409F-BD32-98D2B92B38DB}" type="datetime1">
              <a:rPr lang="pt-BR" smtClean="0"/>
              <a:t>14/11/2020</a:t>
            </a:fld>
            <a:endParaRPr lang="en-US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DF867288-70F2-49F1-A9EF-5E0D4C527A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CC7F626E-40F0-4308-9AC7-74D1D7F0E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8829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9AE63A5D-7218-43D8-BFF4-9161400288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24911-0EDE-4757-B5B0-81EF9BC81282}" type="datetime1">
              <a:rPr lang="pt-BR" smtClean="0"/>
              <a:t>14/11/2020</a:t>
            </a:fld>
            <a:endParaRPr lang="en-US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6E5E311F-86AE-4798-9749-44508665BA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A9EC91C-5311-47F4-8FFF-228EC6D5A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2195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0A06EC-CD74-4301-BF37-87CA4CD0A3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EE6CD92-58FC-4833-89E1-8B8939C90C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4EDC8EF0-3147-44E5-B637-86BFCC569C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7D9857F-0524-4ACD-855B-521114463E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183FD-5C8E-49AD-BCCA-C4043CF11D24}" type="datetime1">
              <a:rPr lang="pt-BR" smtClean="0"/>
              <a:t>14/11/2020</a:t>
            </a:fld>
            <a:endParaRPr lang="en-US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FEAD4A8-62BC-4CCB-8A0C-47875C1420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2163F54C-7CC8-4A44-9044-A4028B80AA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1510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4313A2-F10D-4E3B-BE82-8FAC366AD9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806305DC-8865-43CB-8F89-C603F163955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C823E659-965D-46FF-BFDF-C5AA64EF74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E6D4C4CF-118E-44F0-B0BE-8F418597A9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C0AE1-B1EB-4CBA-A8AD-6F9D305DFDF9}" type="datetime1">
              <a:rPr lang="pt-BR" smtClean="0"/>
              <a:t>14/11/2020</a:t>
            </a:fld>
            <a:endParaRPr lang="en-US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BFFD2EC-340A-4CDB-AD2C-7080A89399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EADF76A-CA2C-431A-B13C-2008042788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7596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2C3F7B85-A290-4FBA-8BE2-74758DC5C2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53AD3FF-370F-4A58-A22D-852365D3F3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3C6C645-2894-4094-87F1-80B9257574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1A867D-0619-4EC9-9D7E-CE16313E28EA}" type="datetime1">
              <a:rPr lang="pt-BR" smtClean="0"/>
              <a:t>14/11/2020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C3B5548-52CC-4C53-9AD5-1114EAFB34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6F32731-CD06-4F5B-9C92-571F65DB6F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52A869-F9F3-4690-8F3E-B03B28A8868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1442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0" r:id="rId1"/>
    <p:sldLayoutId id="2147483781" r:id="rId2"/>
    <p:sldLayoutId id="2147483782" r:id="rId3"/>
    <p:sldLayoutId id="2147483783" r:id="rId4"/>
    <p:sldLayoutId id="2147483784" r:id="rId5"/>
    <p:sldLayoutId id="2147483785" r:id="rId6"/>
    <p:sldLayoutId id="2147483786" r:id="rId7"/>
    <p:sldLayoutId id="2147483787" r:id="rId8"/>
    <p:sldLayoutId id="2147483788" r:id="rId9"/>
    <p:sldLayoutId id="2147483789" r:id="rId10"/>
    <p:sldLayoutId id="2147483790" r:id="rId11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7" Type="http://schemas.openxmlformats.org/officeDocument/2006/relationships/image" Target="../media/image30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emf"/><Relationship Id="rId5" Type="http://schemas.openxmlformats.org/officeDocument/2006/relationships/image" Target="../media/image28.emf"/><Relationship Id="rId4" Type="http://schemas.openxmlformats.org/officeDocument/2006/relationships/image" Target="../media/image27.em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svg"/><Relationship Id="rId3" Type="http://schemas.openxmlformats.org/officeDocument/2006/relationships/image" Target="../media/image32.png"/><Relationship Id="rId7" Type="http://schemas.openxmlformats.org/officeDocument/2006/relationships/image" Target="../media/image37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svg"/><Relationship Id="rId5" Type="http://schemas.openxmlformats.org/officeDocument/2006/relationships/image" Target="../media/image33.png"/><Relationship Id="rId4" Type="http://schemas.openxmlformats.org/officeDocument/2006/relationships/image" Target="../media/image41.sv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sv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sv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sv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wmf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uadroTexto 3">
            <a:extLst>
              <a:ext uri="{FF2B5EF4-FFF2-40B4-BE49-F238E27FC236}">
                <a16:creationId xmlns:a16="http://schemas.microsoft.com/office/drawing/2014/main" id="{52C443FE-C113-4DFF-8C17-33C2D5B7BC67}"/>
              </a:ext>
            </a:extLst>
          </p:cNvPr>
          <p:cNvSpPr txBox="1"/>
          <p:nvPr/>
        </p:nvSpPr>
        <p:spPr>
          <a:xfrm>
            <a:off x="857860" y="1897916"/>
            <a:ext cx="742827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3600" b="1" i="0" u="none" strike="noStrike" kern="1200" cap="none" spc="0" normalizeH="0" baseline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Development</a:t>
            </a:r>
            <a:r>
              <a:rPr kumimoji="0" lang="en-IE" sz="3600" b="1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of Software for Parameter Estimation </a:t>
            </a:r>
            <a:r>
              <a:rPr kumimoji="0" lang="en-IE" sz="3600" b="1" i="0" u="none" strike="noStrike" kern="1200" cap="none" spc="0" normalizeH="0" noProof="0" dirty="0" smtClean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and its Application on Wind </a:t>
            </a:r>
            <a:r>
              <a:rPr kumimoji="0" lang="en-IE" sz="3600" b="1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Power Plant </a:t>
            </a:r>
            <a:r>
              <a:rPr lang="en-IE" sz="3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Equivalent Model</a:t>
            </a:r>
            <a:endParaRPr kumimoji="0" lang="en-IE" sz="3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Rectángulo 9">
            <a:extLst>
              <a:ext uri="{FF2B5EF4-FFF2-40B4-BE49-F238E27FC236}">
                <a16:creationId xmlns:a16="http://schemas.microsoft.com/office/drawing/2014/main" id="{1119C5F9-A17D-4143-B90C-F5958FC3709E}"/>
              </a:ext>
            </a:extLst>
          </p:cNvPr>
          <p:cNvSpPr/>
          <p:nvPr/>
        </p:nvSpPr>
        <p:spPr>
          <a:xfrm>
            <a:off x="2583402" y="5663625"/>
            <a:ext cx="570273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1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São Carlos </a:t>
            </a:r>
            <a:r>
              <a:rPr kumimoji="0" lang="en-IE" sz="1400" i="0" u="none" strike="noStrike" kern="1200" cap="none" spc="0" normalizeH="0" baseline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School</a:t>
            </a:r>
            <a:r>
              <a:rPr kumimoji="0" lang="en-IE" sz="1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IE" sz="1400" i="0" u="none" strike="noStrike" kern="1200" cap="none" spc="0" normalizeH="0" baseline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kumimoji="0" lang="en-IE" sz="1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Engineering</a:t>
            </a:r>
            <a:r>
              <a:rPr kumimoji="0" lang="en-IE" sz="140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IE" sz="1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- EESC</a:t>
            </a:r>
          </a:p>
          <a:p>
            <a:pPr algn="r">
              <a:defRPr/>
            </a:pPr>
            <a:r>
              <a:rPr lang="en-IE" sz="1400" dirty="0">
                <a:latin typeface="Arial" panose="020B0604020202020204" pitchFamily="34" charset="0"/>
                <a:cs typeface="Arial" panose="020B0604020202020204" pitchFamily="34" charset="0"/>
              </a:rPr>
              <a:t>University of São Paulo - USP</a:t>
            </a:r>
          </a:p>
        </p:txBody>
      </p:sp>
      <p:sp>
        <p:nvSpPr>
          <p:cNvPr id="26" name="Subtítulo 2">
            <a:extLst>
              <a:ext uri="{FF2B5EF4-FFF2-40B4-BE49-F238E27FC236}">
                <a16:creationId xmlns:a16="http://schemas.microsoft.com/office/drawing/2014/main" id="{7D4308B0-8AA3-4D7E-8CD4-D8883053C7FD}"/>
              </a:ext>
            </a:extLst>
          </p:cNvPr>
          <p:cNvSpPr txBox="1">
            <a:spLocks/>
          </p:cNvSpPr>
          <p:nvPr/>
        </p:nvSpPr>
        <p:spPr>
          <a:xfrm>
            <a:off x="2513395" y="4794585"/>
            <a:ext cx="5772744" cy="768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 2" pitchFamily="18" charset="2"/>
              <a:buChar char="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r>
              <a:rPr kumimoji="0" lang="pt-BR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Gabriel José </a:t>
            </a:r>
            <a:r>
              <a:rPr kumimoji="0" lang="pt-BR" sz="20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Negrelli</a:t>
            </a:r>
            <a:r>
              <a:rPr kumimoji="0" lang="pt-BR" sz="2000" b="1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Gomes</a:t>
            </a:r>
            <a:endParaRPr kumimoji="0" lang="pt-BR" sz="20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 algn="r">
              <a:buNone/>
              <a:defRPr/>
            </a:pPr>
            <a:r>
              <a:rPr lang="en-IE" sz="1800" dirty="0">
                <a:latin typeface="Arial" panose="020B0604020202020204" pitchFamily="34" charset="0"/>
                <a:cs typeface="Arial" panose="020B0604020202020204" pitchFamily="34" charset="0"/>
              </a:rPr>
              <a:t>Advisor</a:t>
            </a:r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: Prof. Dr. Elmer Pablo Tito Cari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pt-BR" sz="16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D529CBC0-98DB-4B1F-9A9E-40F6771ACD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FFAFD7-21E5-418D-9E4E-FA4251F9C8AE}" type="slidenum">
              <a:rPr lang="pt-BR" smtClean="0">
                <a:solidFill>
                  <a:schemeClr val="bg1"/>
                </a:solidFill>
              </a:rPr>
              <a:t>1</a:t>
            </a:fld>
            <a:endParaRPr lang="pt-BR" dirty="0">
              <a:solidFill>
                <a:schemeClr val="bg1"/>
              </a:solidFill>
            </a:endParaRPr>
          </a:p>
        </p:txBody>
      </p:sp>
      <p:pic>
        <p:nvPicPr>
          <p:cNvPr id="8" name="Picture 2" descr="Resultado de imagem para eesc usp simbolo">
            <a:extLst>
              <a:ext uri="{FF2B5EF4-FFF2-40B4-BE49-F238E27FC236}">
                <a16:creationId xmlns:a16="http://schemas.microsoft.com/office/drawing/2014/main" id="{9424E2D7-6041-49CF-AD5D-0A29D42BA9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212"/>
          <a:stretch/>
        </p:blipFill>
        <p:spPr bwMode="auto">
          <a:xfrm>
            <a:off x="179512" y="116632"/>
            <a:ext cx="1734397" cy="307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9342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Wind Energy</a:t>
            </a:r>
          </a:p>
        </p:txBody>
      </p:sp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5F211AB3-2159-4F3E-B8F6-6864FBD238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9966" y="1550988"/>
            <a:ext cx="6044067" cy="4805363"/>
          </a:xfrm>
        </p:spPr>
      </p:pic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10</a:t>
            </a:fld>
            <a:endParaRPr lang="en-US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43AA899F-49A6-4BE4-B4ED-9307BAF2199E}"/>
              </a:ext>
            </a:extLst>
          </p:cNvPr>
          <p:cNvSpPr txBox="1"/>
          <p:nvPr/>
        </p:nvSpPr>
        <p:spPr>
          <a:xfrm>
            <a:off x="3829049" y="6356351"/>
            <a:ext cx="1485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200" dirty="0"/>
              <a:t>Source: ANEEL, 2005</a:t>
            </a:r>
          </a:p>
        </p:txBody>
      </p:sp>
    </p:spTree>
    <p:extLst>
      <p:ext uri="{BB962C8B-B14F-4D97-AF65-F5344CB8AC3E}">
        <p14:creationId xmlns:p14="http://schemas.microsoft.com/office/powerpoint/2010/main" val="21148971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Wind Energy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IE" dirty="0"/>
              <a:t>Growth expectations for this source</a:t>
            </a:r>
          </a:p>
          <a:p>
            <a:pPr>
              <a:spcAft>
                <a:spcPts val="600"/>
              </a:spcAft>
            </a:pPr>
            <a:r>
              <a:rPr lang="en-IE" dirty="0"/>
              <a:t>Disadvantages:</a:t>
            </a:r>
          </a:p>
          <a:p>
            <a:pPr lvl="1">
              <a:spcAft>
                <a:spcPts val="600"/>
              </a:spcAft>
            </a:pPr>
            <a:r>
              <a:rPr lang="en-IE" dirty="0"/>
              <a:t>Stochastic source</a:t>
            </a:r>
          </a:p>
          <a:p>
            <a:pPr lvl="1">
              <a:spcAft>
                <a:spcPts val="600"/>
              </a:spcAft>
            </a:pPr>
            <a:r>
              <a:rPr lang="en-IE" dirty="0"/>
              <a:t>Not evenly distributed</a:t>
            </a:r>
          </a:p>
          <a:p>
            <a:pPr lvl="1">
              <a:spcAft>
                <a:spcPts val="600"/>
              </a:spcAft>
            </a:pPr>
            <a:r>
              <a:rPr lang="en-IE" dirty="0"/>
              <a:t>Generators with low inertia</a:t>
            </a:r>
          </a:p>
          <a:p>
            <a:pPr lvl="2">
              <a:spcAft>
                <a:spcPts val="600"/>
              </a:spcAft>
            </a:pPr>
            <a:r>
              <a:rPr lang="en-IE" dirty="0"/>
              <a:t>Affects </a:t>
            </a:r>
            <a:r>
              <a:rPr lang="en-IE"/>
              <a:t>system stability</a:t>
            </a:r>
            <a:endParaRPr lang="en-IE" dirty="0"/>
          </a:p>
          <a:p>
            <a:pPr>
              <a:spcAft>
                <a:spcPts val="600"/>
              </a:spcAft>
            </a:pPr>
            <a:endParaRPr lang="en-IE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356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Wind Energy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IE" dirty="0"/>
              <a:t>Study of effects of these plants on stability</a:t>
            </a:r>
          </a:p>
          <a:p>
            <a:pPr>
              <a:spcAft>
                <a:spcPts val="600"/>
              </a:spcAft>
            </a:pPr>
            <a:r>
              <a:rPr lang="en-IE" dirty="0"/>
              <a:t>Need of mathematical models</a:t>
            </a:r>
          </a:p>
          <a:p>
            <a:pPr>
              <a:spcAft>
                <a:spcPts val="600"/>
              </a:spcAft>
            </a:pPr>
            <a:r>
              <a:rPr lang="en-IE" dirty="0"/>
              <a:t>Multiple generators</a:t>
            </a:r>
          </a:p>
          <a:p>
            <a:pPr>
              <a:spcAft>
                <a:spcPts val="600"/>
              </a:spcAft>
            </a:pPr>
            <a:r>
              <a:rPr lang="en-IE" dirty="0"/>
              <a:t>Equivalent model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12</a:t>
            </a:fld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63CAFE3-EC7E-4166-B1EE-EC2AC0ED316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1" y="2877898"/>
            <a:ext cx="5086350" cy="3664912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9A225245-14FF-4800-904F-D835540450BA}"/>
              </a:ext>
            </a:extLst>
          </p:cNvPr>
          <p:cNvSpPr txBox="1"/>
          <p:nvPr/>
        </p:nvSpPr>
        <p:spPr>
          <a:xfrm>
            <a:off x="4430937" y="6570269"/>
            <a:ext cx="30824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200" dirty="0"/>
              <a:t>Source: Adapted from (MULJADI; ELLIS, 2008)</a:t>
            </a:r>
          </a:p>
        </p:txBody>
      </p:sp>
    </p:spTree>
    <p:extLst>
      <p:ext uri="{BB962C8B-B14F-4D97-AF65-F5344CB8AC3E}">
        <p14:creationId xmlns:p14="http://schemas.microsoft.com/office/powerpoint/2010/main" val="327576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Wind Turbine Generators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IE" dirty="0"/>
              <a:t>Huge variety of generators</a:t>
            </a:r>
          </a:p>
          <a:p>
            <a:pPr>
              <a:spcAft>
                <a:spcPts val="600"/>
              </a:spcAft>
            </a:pPr>
            <a:r>
              <a:rPr lang="en-IE" dirty="0"/>
              <a:t>Task force to develop generic models</a:t>
            </a:r>
          </a:p>
          <a:p>
            <a:pPr>
              <a:spcAft>
                <a:spcPts val="600"/>
              </a:spcAft>
            </a:pPr>
            <a:r>
              <a:rPr lang="en-IE" dirty="0"/>
              <a:t>Four types of wind turbine generators</a:t>
            </a:r>
          </a:p>
          <a:p>
            <a:pPr>
              <a:spcAft>
                <a:spcPts val="600"/>
              </a:spcAft>
            </a:pPr>
            <a:r>
              <a:rPr lang="en-IE" dirty="0"/>
              <a:t>Representation of wind power plants by one machine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385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Wind Turbine Generators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Aft>
                <a:spcPts val="600"/>
              </a:spcAft>
              <a:buNone/>
            </a:pPr>
            <a:r>
              <a:rPr lang="en-IE" sz="2400" dirty="0"/>
              <a:t>Type-1 Wind Turbine (SCIG):</a:t>
            </a:r>
          </a:p>
          <a:p>
            <a:pPr>
              <a:spcAft>
                <a:spcPts val="600"/>
              </a:spcAft>
            </a:pPr>
            <a:r>
              <a:rPr lang="en-IE" dirty="0"/>
              <a:t>Squirrel-Cage Induction Generator</a:t>
            </a:r>
          </a:p>
          <a:p>
            <a:pPr>
              <a:spcAft>
                <a:spcPts val="600"/>
              </a:spcAft>
            </a:pPr>
            <a:r>
              <a:rPr lang="en-IE" dirty="0"/>
              <a:t>Operates at constant speed</a:t>
            </a:r>
          </a:p>
          <a:p>
            <a:pPr>
              <a:spcAft>
                <a:spcPts val="600"/>
              </a:spcAft>
            </a:pPr>
            <a:r>
              <a:rPr lang="en-IE" dirty="0"/>
              <a:t>Reactive compensation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029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Wind Turbine Generators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Aft>
                <a:spcPts val="600"/>
              </a:spcAft>
              <a:buNone/>
            </a:pPr>
            <a:r>
              <a:rPr lang="en-IE" sz="2400" dirty="0"/>
              <a:t>Type-1 Wind Turbine (SCIG):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15</a:t>
            </a:fld>
            <a:endParaRPr lang="en-US"/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E58D9774-A95B-4B9D-895C-2A106C6065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53267" y="2333625"/>
            <a:ext cx="7237466" cy="3335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0412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Wind Turbine Generators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Aft>
                <a:spcPts val="600"/>
              </a:spcAft>
              <a:buNone/>
            </a:pPr>
            <a:r>
              <a:rPr lang="en-IE" sz="2400" dirty="0"/>
              <a:t>Type-2 Wind Turbine (WRIG):</a:t>
            </a:r>
          </a:p>
          <a:p>
            <a:pPr>
              <a:spcAft>
                <a:spcPts val="600"/>
              </a:spcAft>
            </a:pPr>
            <a:r>
              <a:rPr lang="en-IE" dirty="0"/>
              <a:t>Wound Rotor Induction Generator</a:t>
            </a:r>
          </a:p>
          <a:p>
            <a:pPr>
              <a:spcAft>
                <a:spcPts val="600"/>
              </a:spcAft>
            </a:pPr>
            <a:r>
              <a:rPr lang="en-IE" dirty="0"/>
              <a:t>Rotor resistance variation</a:t>
            </a:r>
          </a:p>
          <a:p>
            <a:pPr>
              <a:spcAft>
                <a:spcPts val="600"/>
              </a:spcAft>
            </a:pPr>
            <a:r>
              <a:rPr lang="en-IE" dirty="0"/>
              <a:t>Reactive compensation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802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Wind Turbine Generators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Aft>
                <a:spcPts val="600"/>
              </a:spcAft>
              <a:buNone/>
            </a:pPr>
            <a:r>
              <a:rPr lang="en-IE" sz="2400" dirty="0"/>
              <a:t>Type-2 Wind Turbine (WRIG):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17</a:t>
            </a:fld>
            <a:endParaRPr lang="en-US"/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E58D9774-A95B-4B9D-895C-2A106C6065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80485" y="2563812"/>
            <a:ext cx="7183030" cy="3613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923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Wind Turbine Generators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28650" y="1825625"/>
            <a:ext cx="2952750" cy="4351338"/>
          </a:xfrm>
        </p:spPr>
        <p:txBody>
          <a:bodyPr/>
          <a:lstStyle/>
          <a:p>
            <a:pPr marL="0" indent="0">
              <a:spcAft>
                <a:spcPts val="600"/>
              </a:spcAft>
              <a:buNone/>
            </a:pPr>
            <a:r>
              <a:rPr lang="en-IE" sz="2400" dirty="0"/>
              <a:t>Type-2 Wind Turbine (WRIG):</a:t>
            </a:r>
          </a:p>
          <a:p>
            <a:pPr>
              <a:spcAft>
                <a:spcPts val="600"/>
              </a:spcAft>
            </a:pPr>
            <a:r>
              <a:rPr lang="en-IE" dirty="0"/>
              <a:t>Alter torque-speed curve</a:t>
            </a:r>
          </a:p>
          <a:p>
            <a:pPr>
              <a:spcAft>
                <a:spcPts val="600"/>
              </a:spcAft>
            </a:pPr>
            <a:r>
              <a:rPr lang="en-IE" dirty="0"/>
              <a:t>Operates within a small speed range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18</a:t>
            </a:fld>
            <a:endParaRPr lang="en-US"/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942AFCC7-D654-4806-AD3F-5FBF6872BC97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581400" y="1825625"/>
            <a:ext cx="5562600" cy="4176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47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Wind Turbine Generators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Aft>
                <a:spcPts val="600"/>
              </a:spcAft>
              <a:buNone/>
            </a:pPr>
            <a:r>
              <a:rPr lang="en-IE" sz="2400" dirty="0"/>
              <a:t>Type-3 Wind Turbine (DFIG):</a:t>
            </a:r>
          </a:p>
          <a:p>
            <a:pPr>
              <a:spcAft>
                <a:spcPts val="600"/>
              </a:spcAft>
            </a:pPr>
            <a:r>
              <a:rPr lang="en-IE" dirty="0"/>
              <a:t>Doubly Fed Induction Generator</a:t>
            </a:r>
          </a:p>
          <a:p>
            <a:pPr>
              <a:spcAft>
                <a:spcPts val="600"/>
              </a:spcAft>
            </a:pPr>
            <a:r>
              <a:rPr lang="en-IE" dirty="0"/>
              <a:t>Wound Rotor Induction Generator + frequency converter</a:t>
            </a:r>
          </a:p>
          <a:p>
            <a:pPr>
              <a:spcAft>
                <a:spcPts val="600"/>
              </a:spcAft>
            </a:pPr>
            <a:r>
              <a:rPr lang="en-IE" dirty="0">
                <a:latin typeface="Calibri" panose="020F0502020204030204" pitchFamily="34" charset="0"/>
                <a:cs typeface="Calibri" panose="020F0502020204030204" pitchFamily="34" charset="0"/>
              </a:rPr>
              <a:t>Operates at ± 30% of rated speed</a:t>
            </a:r>
          </a:p>
          <a:p>
            <a:pPr>
              <a:spcAft>
                <a:spcPts val="600"/>
              </a:spcAft>
            </a:pPr>
            <a:r>
              <a:rPr lang="en-IE" dirty="0"/>
              <a:t>Reactive injection control </a:t>
            </a:r>
            <a:br>
              <a:rPr lang="en-IE" dirty="0"/>
            </a:br>
            <a:endParaRPr lang="en-IE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85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Introduction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2</a:t>
            </a:fld>
            <a:endParaRPr lang="en-US" dirty="0"/>
          </a:p>
        </p:txBody>
      </p:sp>
      <p:sp>
        <p:nvSpPr>
          <p:cNvPr id="10" name="Espaço Reservado para Conteúdo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IE" dirty="0"/>
              <a:t>Increase in renewables participation</a:t>
            </a:r>
          </a:p>
          <a:p>
            <a:pPr>
              <a:spcAft>
                <a:spcPts val="600"/>
              </a:spcAft>
            </a:pPr>
            <a:r>
              <a:rPr lang="en-IE" dirty="0"/>
              <a:t>Mainly solar and wind energy</a:t>
            </a:r>
          </a:p>
          <a:p>
            <a:pPr>
              <a:spcAft>
                <a:spcPts val="600"/>
              </a:spcAft>
            </a:pPr>
            <a:r>
              <a:rPr lang="en-IE" dirty="0"/>
              <a:t>Clean alternative to fossil fuels</a:t>
            </a:r>
          </a:p>
          <a:p>
            <a:pPr>
              <a:spcAft>
                <a:spcPts val="600"/>
              </a:spcAft>
            </a:pPr>
            <a:r>
              <a:rPr lang="en-IE" dirty="0"/>
              <a:t>Rely on weather condition</a:t>
            </a:r>
          </a:p>
        </p:txBody>
      </p:sp>
    </p:spTree>
    <p:extLst>
      <p:ext uri="{BB962C8B-B14F-4D97-AF65-F5344CB8AC3E}">
        <p14:creationId xmlns:p14="http://schemas.microsoft.com/office/powerpoint/2010/main" val="1622845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Wind Turbine Generators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Aft>
                <a:spcPts val="600"/>
              </a:spcAft>
              <a:buNone/>
            </a:pPr>
            <a:r>
              <a:rPr lang="en-IE" sz="2400" dirty="0"/>
              <a:t>Type-3 Wind Turbine (DFIG):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20</a:t>
            </a:fld>
            <a:endParaRPr lang="en-US"/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E58D9774-A95B-4B9D-895C-2A106C6065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01914" y="2600358"/>
            <a:ext cx="7740171" cy="2801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2010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Wind Turbine Generators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Aft>
                <a:spcPts val="600"/>
              </a:spcAft>
              <a:buNone/>
            </a:pPr>
            <a:r>
              <a:rPr lang="en-IE" sz="2400" dirty="0"/>
              <a:t>Type-4 Wind Turbine:</a:t>
            </a:r>
          </a:p>
          <a:p>
            <a:pPr>
              <a:spcAft>
                <a:spcPts val="600"/>
              </a:spcAft>
            </a:pPr>
            <a:r>
              <a:rPr lang="en-IE" dirty="0"/>
              <a:t>Induction/Synchronous Generator</a:t>
            </a:r>
          </a:p>
          <a:p>
            <a:pPr>
              <a:spcAft>
                <a:spcPts val="600"/>
              </a:spcAft>
            </a:pPr>
            <a:r>
              <a:rPr lang="en-IE" dirty="0"/>
              <a:t>Grid connection through converter</a:t>
            </a:r>
          </a:p>
          <a:p>
            <a:pPr>
              <a:spcAft>
                <a:spcPts val="600"/>
              </a:spcAft>
            </a:pPr>
            <a:r>
              <a:rPr lang="en-IE" dirty="0">
                <a:latin typeface="Calibri" panose="020F0502020204030204" pitchFamily="34" charset="0"/>
                <a:cs typeface="Calibri" panose="020F0502020204030204" pitchFamily="34" charset="0"/>
              </a:rPr>
              <a:t>Wide speed range</a:t>
            </a:r>
          </a:p>
          <a:p>
            <a:pPr>
              <a:spcAft>
                <a:spcPts val="600"/>
              </a:spcAft>
            </a:pPr>
            <a:r>
              <a:rPr lang="en-IE" dirty="0"/>
              <a:t>Reactive injection control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414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Wind Turbine Generators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Aft>
                <a:spcPts val="600"/>
              </a:spcAft>
              <a:buNone/>
            </a:pPr>
            <a:r>
              <a:rPr lang="en-IE" sz="2400" dirty="0"/>
              <a:t>Type-4 Wind Turbine: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22</a:t>
            </a:fld>
            <a:endParaRPr lang="en-US"/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E58D9774-A95B-4B9D-895C-2A106C6065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01914" y="2743200"/>
            <a:ext cx="7740171" cy="2288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1538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Wind Turbine Generators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23</a:t>
            </a:fld>
            <a:endParaRPr lang="en-US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5368DF1-51F5-4928-A80F-5FA034F14C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142" y="1524000"/>
            <a:ext cx="8539715" cy="464820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C3EA869C-94F0-4F6A-9BF4-19E880332ABE}"/>
              </a:ext>
            </a:extLst>
          </p:cNvPr>
          <p:cNvSpPr txBox="1"/>
          <p:nvPr/>
        </p:nvSpPr>
        <p:spPr>
          <a:xfrm>
            <a:off x="3905249" y="6267442"/>
            <a:ext cx="13335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200" dirty="0"/>
              <a:t>Source: JRC, 2017</a:t>
            </a:r>
          </a:p>
        </p:txBody>
      </p:sp>
    </p:spTree>
    <p:extLst>
      <p:ext uri="{BB962C8B-B14F-4D97-AF65-F5344CB8AC3E}">
        <p14:creationId xmlns:p14="http://schemas.microsoft.com/office/powerpoint/2010/main" val="14280274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FA8A3A18-76BE-484E-A5DD-E2CBDC898E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2472" y="2751534"/>
            <a:ext cx="3879056" cy="1354931"/>
          </a:xfrm>
        </p:spPr>
        <p:txBody>
          <a:bodyPr>
            <a:normAutofit/>
          </a:bodyPr>
          <a:lstStyle/>
          <a:p>
            <a:pPr algn="ctr"/>
            <a:r>
              <a:rPr lang="en-IE" dirty="0"/>
              <a:t>Wind Power Plant Model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C22BDFB-E796-4669-A5A9-E2FA9D668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1342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Wind Power Plant Model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IE" dirty="0"/>
              <a:t>Represent Type-3 and -4 Generators</a:t>
            </a:r>
          </a:p>
          <a:p>
            <a:pPr>
              <a:spcAft>
                <a:spcPts val="600"/>
              </a:spcAft>
            </a:pPr>
            <a:r>
              <a:rPr lang="en-IE" dirty="0"/>
              <a:t>Behaviour of wind power plants</a:t>
            </a:r>
          </a:p>
          <a:p>
            <a:pPr>
              <a:spcAft>
                <a:spcPts val="600"/>
              </a:spcAft>
            </a:pPr>
            <a:r>
              <a:rPr lang="en-IE" dirty="0"/>
              <a:t>Transient studies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532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Wind Power Plant Model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26</a:t>
            </a:fld>
            <a:endParaRPr lang="en-US"/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A13782DD-35AA-4237-9F99-235B7D6CE4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993" y="1411128"/>
            <a:ext cx="4266014" cy="5081746"/>
          </a:xfr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B4E418F7-808F-493B-9629-2FE3BBD2D72B}"/>
              </a:ext>
            </a:extLst>
          </p:cNvPr>
          <p:cNvSpPr txBox="1"/>
          <p:nvPr/>
        </p:nvSpPr>
        <p:spPr>
          <a:xfrm>
            <a:off x="3133725" y="6496580"/>
            <a:ext cx="28765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200" dirty="0"/>
              <a:t>Source: Adapted from (ERLICH et al., 2012)</a:t>
            </a:r>
          </a:p>
        </p:txBody>
      </p:sp>
    </p:spTree>
    <p:extLst>
      <p:ext uri="{BB962C8B-B14F-4D97-AF65-F5344CB8AC3E}">
        <p14:creationId xmlns:p14="http://schemas.microsoft.com/office/powerpoint/2010/main" val="12883931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Wind Power Plant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 marL="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IE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IE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IE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𝐴𝑐</m:t>
                                  </m:r>
                                </m:sub>
                              </m:sSub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𝑇𝑟𝑒𝑓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  <m:e>
                              <m:sSub>
                                <m:sSubPr>
                                  <m:ctrlPr>
                                    <a:rPr lang="en-IE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𝑅𝑒</m:t>
                                  </m:r>
                                </m:sub>
                              </m:sSub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𝑉𝐶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𝑇𝑟𝑒𝑓</m:t>
                                      </m:r>
                                    </m:sub>
                                  </m:sSub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eqArr>
                        </m:e>
                      </m:d>
                    </m:oMath>
                  </m:oMathPara>
                </a14:m>
                <a:endParaRPr lang="en-IE" dirty="0"/>
              </a:p>
              <a:p>
                <a:pPr marL="0" indent="0">
                  <a:spcAft>
                    <a:spcPts val="600"/>
                  </a:spcAft>
                  <a:buNone/>
                </a:pPr>
                <a:r>
                  <a:rPr lang="en-IE" dirty="0"/>
                  <a:t>If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IE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IE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IE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E" b="0" i="1" smtClean="0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IE" b="0" i="1" smtClean="0">
                                    <a:latin typeface="Cambria Math" panose="02040503050406030204" pitchFamily="18" charset="0"/>
                                  </a:rPr>
                                  <m:t>𝐴𝑐</m:t>
                                </m:r>
                              </m:sub>
                            </m:sSub>
                          </m:e>
                          <m:sup>
                            <m:r>
                              <a:rPr lang="en-IE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IE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I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E" b="0" i="1" smtClean="0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IE" b="0" i="1" smtClean="0">
                                    <a:latin typeface="Cambria Math" panose="02040503050406030204" pitchFamily="18" charset="0"/>
                                  </a:rPr>
                                  <m:t>𝑅𝑒</m:t>
                                </m:r>
                              </m:sub>
                            </m:sSub>
                          </m:e>
                          <m:sup>
                            <m:r>
                              <a:rPr lang="en-IE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  <m:r>
                      <a:rPr lang="en-I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IE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I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en-IE" dirty="0"/>
                  <a:t>:</a:t>
                </a:r>
              </a:p>
              <a:p>
                <a:pPr marL="0" indent="0">
                  <a:spcAft>
                    <a:spcPts val="600"/>
                  </a:spcAft>
                  <a:buNone/>
                </a:pPr>
                <a:r>
                  <a:rPr lang="en-IE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𝑃𝑟𝑒𝑓</m:t>
                        </m:r>
                      </m:sub>
                    </m:sSub>
                    <m:r>
                      <a:rPr lang="en-IE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I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𝐴𝑐</m:t>
                        </m:r>
                      </m:sub>
                    </m:sSub>
                  </m:oMath>
                </a14:m>
                <a:r>
                  <a:rPr lang="en-IE" dirty="0"/>
                  <a:t>  and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𝑄𝑟𝑒𝑓</m:t>
                        </m:r>
                      </m:sub>
                    </m:sSub>
                    <m:r>
                      <a:rPr lang="en-IE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I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𝑅𝑒</m:t>
                        </m:r>
                      </m:sub>
                    </m:sSub>
                  </m:oMath>
                </a14:m>
                <a:endParaRPr lang="en-IE" dirty="0"/>
              </a:p>
              <a:p>
                <a:pPr marL="0" indent="0">
                  <a:spcAft>
                    <a:spcPts val="600"/>
                  </a:spcAft>
                  <a:buNone/>
                </a:pPr>
                <a:r>
                  <a:rPr lang="en-IE" dirty="0"/>
                  <a:t>Else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I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sSup>
                      <m:sSupPr>
                        <m:ctrlPr>
                          <a:rPr lang="en-I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I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IE" dirty="0"/>
                  <a:t>:</a:t>
                </a:r>
              </a:p>
              <a:p>
                <a:pPr marL="0" indent="0">
                  <a:spcAft>
                    <a:spcPts val="600"/>
                  </a:spcAft>
                  <a:buNone/>
                </a:pPr>
                <a:r>
                  <a:rPr lang="en-IE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𝑃𝑟𝑒𝑓</m:t>
                        </m:r>
                      </m:sub>
                    </m:sSub>
                    <m:r>
                      <a:rPr lang="en-I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IE" b="0" i="0" smtClean="0">
                        <a:latin typeface="Cambria Math" panose="02040503050406030204" pitchFamily="18" charset="0"/>
                      </a:rPr>
                      <m:t>min</m:t>
                    </m:r>
                    <m:r>
                      <a:rPr lang="en-IE" b="0" i="1" smtClean="0">
                        <a:latin typeface="Cambria Math" panose="02040503050406030204" pitchFamily="18" charset="0"/>
                      </a:rPr>
                      <m:t>⁡(</m:t>
                    </m:r>
                    <m:sSub>
                      <m:sSubPr>
                        <m:ctrlPr>
                          <a:rPr lang="en-I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  <m:r>
                      <a:rPr lang="en-IE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I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𝐴𝑐</m:t>
                        </m:r>
                      </m:sub>
                    </m:sSub>
                    <m:r>
                      <a:rPr lang="en-IE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E" dirty="0"/>
                  <a:t>  and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𝑄𝑟𝑒𝑓</m:t>
                        </m:r>
                      </m:sub>
                    </m:sSub>
                    <m:r>
                      <a:rPr lang="en-IE" b="0" i="1" smtClean="0">
                        <a:latin typeface="Cambria Math" panose="02040503050406030204" pitchFamily="18" charset="0"/>
                      </a:rPr>
                      <m:t>= </m:t>
                    </m:r>
                    <m:rad>
                      <m:radPr>
                        <m:degHide m:val="on"/>
                        <m:ctrlPr>
                          <a:rPr lang="en-IE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Sup>
                          <m:sSubSupPr>
                            <m:ctrlPr>
                              <a:rPr lang="en-IE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IE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IE" b="0" i="1" smtClean="0">
                                <a:latin typeface="Cambria Math" panose="02040503050406030204" pitchFamily="18" charset="0"/>
                              </a:rPr>
                              <m:t>𝑚𝑎𝑥</m:t>
                            </m:r>
                          </m:sub>
                          <m:sup>
                            <m:r>
                              <a:rPr lang="en-IE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en-IE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IE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IE" b="0" i="1" smtClean="0">
                                <a:latin typeface="Cambria Math" panose="02040503050406030204" pitchFamily="18" charset="0"/>
                              </a:rPr>
                              <m:t>𝑃𝑟𝑒𝑓</m:t>
                            </m:r>
                          </m:sub>
                          <m:sup>
                            <m:r>
                              <a:rPr lang="en-IE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rad>
                  </m:oMath>
                </a14:m>
                <a:endParaRPr lang="en-IE" dirty="0"/>
              </a:p>
              <a:p>
                <a:pPr marL="0" indent="0">
                  <a:spcAft>
                    <a:spcPts val="600"/>
                  </a:spcAft>
                  <a:buNone/>
                </a:pPr>
                <a:r>
                  <a:rPr lang="en-IE" dirty="0"/>
                  <a:t>Else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IE" i="1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I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I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I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IE" dirty="0"/>
                  <a:t>:</a:t>
                </a:r>
              </a:p>
              <a:p>
                <a:pPr marL="0" indent="0">
                  <a:spcAft>
                    <a:spcPts val="600"/>
                  </a:spcAft>
                  <a:buNone/>
                </a:pPr>
                <a:r>
                  <a:rPr lang="en-IE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  <m:r>
                          <a:rPr lang="en-IE" i="1">
                            <a:latin typeface="Cambria Math" panose="02040503050406030204" pitchFamily="18" charset="0"/>
                          </a:rPr>
                          <m:t>𝑟𝑒𝑓</m:t>
                        </m:r>
                      </m:sub>
                    </m:sSub>
                    <m:r>
                      <a:rPr lang="en-IE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IE">
                        <a:latin typeface="Cambria Math" panose="02040503050406030204" pitchFamily="18" charset="0"/>
                      </a:rPr>
                      <m:t>min</m:t>
                    </m:r>
                    <m:r>
                      <a:rPr lang="en-IE" i="1">
                        <a:latin typeface="Cambria Math" panose="02040503050406030204" pitchFamily="18" charset="0"/>
                      </a:rPr>
                      <m:t>⁡(</m:t>
                    </m:r>
                    <m:sSub>
                      <m:sSubPr>
                        <m:ctrlPr>
                          <a:rPr lang="en-I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IE" i="1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  <m:r>
                      <a:rPr lang="en-IE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I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IE" i="1">
                            <a:latin typeface="Cambria Math" panose="02040503050406030204" pitchFamily="18" charset="0"/>
                          </a:rPr>
                          <m:t>𝑅𝑒</m:t>
                        </m:r>
                      </m:sub>
                    </m:sSub>
                    <m:r>
                      <a:rPr lang="en-IE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E" dirty="0"/>
                  <a:t>  and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IE" i="1">
                            <a:latin typeface="Cambria Math" panose="02040503050406030204" pitchFamily="18" charset="0"/>
                          </a:rPr>
                          <m:t>𝑟𝑒𝑓</m:t>
                        </m:r>
                      </m:sub>
                    </m:sSub>
                    <m:r>
                      <a:rPr lang="en-IE" i="1">
                        <a:latin typeface="Cambria Math" panose="02040503050406030204" pitchFamily="18" charset="0"/>
                      </a:rPr>
                      <m:t>= </m:t>
                    </m:r>
                    <m:rad>
                      <m:radPr>
                        <m:degHide m:val="on"/>
                        <m:ctrlPr>
                          <a:rPr lang="en-IE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Sup>
                          <m:sSubSupPr>
                            <m:ctrlPr>
                              <a:rPr lang="en-IE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IE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IE" i="1">
                                <a:latin typeface="Cambria Math" panose="02040503050406030204" pitchFamily="18" charset="0"/>
                              </a:rPr>
                              <m:t>𝑚𝑎𝑥</m:t>
                            </m:r>
                          </m:sub>
                          <m:sup>
                            <m:r>
                              <a:rPr lang="en-IE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IE" i="1"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en-IE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IE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IE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  <m:r>
                              <a:rPr lang="en-IE" i="1">
                                <a:latin typeface="Cambria Math" panose="02040503050406030204" pitchFamily="18" charset="0"/>
                              </a:rPr>
                              <m:t>𝑟𝑒𝑓</m:t>
                            </m:r>
                          </m:sub>
                          <m:sup>
                            <m:r>
                              <a:rPr lang="en-IE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rad>
                  </m:oMath>
                </a14:m>
                <a:endParaRPr lang="en-IE" dirty="0"/>
              </a:p>
              <a:p>
                <a:pPr marL="0" indent="0">
                  <a:spcAft>
                    <a:spcPts val="600"/>
                  </a:spcAft>
                  <a:buNone/>
                </a:pPr>
                <a:endParaRPr lang="en-IE" dirty="0"/>
              </a:p>
              <a:p>
                <a:pPr marL="0" indent="0">
                  <a:spcAft>
                    <a:spcPts val="600"/>
                  </a:spcAft>
                  <a:buNone/>
                </a:pPr>
                <a:endParaRPr lang="en-IE" dirty="0"/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96" t="-140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693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Wind Power Plant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spcAft>
                    <a:spcPts val="600"/>
                  </a:spcAft>
                </a:pPr>
                <a:r>
                  <a:rPr lang="en-IE" dirty="0"/>
                  <a:t>PI block:</a:t>
                </a:r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IE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IE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𝑃𝐴</m:t>
                                  </m:r>
                                </m:sub>
                              </m:sSub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ctrlP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IE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IE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  <m:sub>
                                          <m:r>
                                            <a:rPr lang="en-IE" b="0" i="1" smtClean="0">
                                              <a:latin typeface="Cambria Math" panose="02040503050406030204" pitchFamily="18" charset="0"/>
                                            </a:rPr>
                                            <m:t>𝑃𝑟𝑒𝑓</m:t>
                                          </m:r>
                                        </m:sub>
                                      </m:sSub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f>
                                        <m:fPr>
                                          <m:ctrlPr>
                                            <a:rPr lang="en-IE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IE" b="0" i="1" smtClean="0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en-IE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IE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𝑣</m:t>
                                              </m:r>
                                            </m:e>
                                            <m:sub>
                                              <m:r>
                                                <a:rPr lang="en-IE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𝑇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e>
                                  </m:d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IE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IE" b="0" i="1" smtClean="0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n-IE" b="0" i="1" smtClean="0">
                                              <a:latin typeface="Cambria Math" panose="02040503050406030204" pitchFamily="18" charset="0"/>
                                            </a:rPr>
                                            <m:t>𝐼</m:t>
                                          </m:r>
                                        </m:sub>
                                      </m:sSub>
                                    </m:den>
                                  </m:f>
                                  <m:nary>
                                    <m:naryPr>
                                      <m:limLoc m:val="undOvr"/>
                                      <m:ctrlP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4"/>
                                        </m:rP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  <m:sup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p>
                                    <m:e>
                                      <m:d>
                                        <m:dPr>
                                          <m:ctrlPr>
                                            <a:rPr lang="en-IE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IE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IE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  <m:sub>
                                              <m:r>
                                                <a:rPr lang="en-IE" i="1">
                                                  <a:latin typeface="Cambria Math" panose="02040503050406030204" pitchFamily="18" charset="0"/>
                                                </a:rPr>
                                                <m:t>𝑃𝑟𝑒𝑓</m:t>
                                              </m:r>
                                            </m:sub>
                                          </m:sSub>
                                          <m:r>
                                            <a:rPr lang="en-IE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f>
                                            <m:fPr>
                                              <m:ctrlPr>
                                                <a:rPr lang="en-IE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IE" i="1">
                                                  <a:latin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</m:num>
                                            <m:den>
                                              <m:sSub>
                                                <m:sSubPr>
                                                  <m:ctrlPr>
                                                    <a:rPr lang="en-IE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IE" i="1">
                                                      <a:latin typeface="Cambria Math" panose="02040503050406030204" pitchFamily="18" charset="0"/>
                                                    </a:rPr>
                                                    <m:t>𝑣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IE" i="1">
                                                      <a:latin typeface="Cambria Math" panose="02040503050406030204" pitchFamily="18" charset="0"/>
                                                    </a:rPr>
                                                    <m:t>𝑇</m:t>
                                                  </m:r>
                                                </m:sub>
                                              </m:sSub>
                                            </m:den>
                                          </m:f>
                                        </m:e>
                                      </m:d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𝑑𝑡</m:t>
                                      </m:r>
                                    </m:e>
                                  </m:nary>
                                </m:e>
                              </m:d>
                            </m:e>
                            <m:e>
                              <m:sSub>
                                <m:sSubPr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𝑄𝐴</m:t>
                                  </m:r>
                                </m:sub>
                              </m:sSub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ctrlP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IE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IE" b="0" i="1" smtClean="0"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en-IE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IE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𝑣</m:t>
                                              </m:r>
                                            </m:e>
                                            <m:sub>
                                              <m:r>
                                                <a:rPr lang="en-IE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𝑇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IE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IE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  <m:sub>
                                          <m:r>
                                            <a:rPr lang="en-IE" b="0" i="1" smtClean="0">
                                              <a:latin typeface="Cambria Math" panose="02040503050406030204" pitchFamily="18" charset="0"/>
                                            </a:rPr>
                                            <m:t>𝑄𝑟𝑒𝑓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IE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IE" b="0" i="1" smtClean="0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n-IE" b="0" i="1" smtClean="0">
                                              <a:latin typeface="Cambria Math" panose="02040503050406030204" pitchFamily="18" charset="0"/>
                                            </a:rPr>
                                            <m:t>𝐼</m:t>
                                          </m:r>
                                        </m:sub>
                                      </m:sSub>
                                    </m:den>
                                  </m:f>
                                  <m:nary>
                                    <m:naryPr>
                                      <m:limLoc m:val="undOvr"/>
                                      <m:ctrlP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4"/>
                                        </m:rP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  <m:sup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p>
                                    <m:e>
                                      <m:d>
                                        <m:dPr>
                                          <m:ctrlPr>
                                            <a:rPr lang="en-IE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f>
                                            <m:fPr>
                                              <m:ctrlPr>
                                                <a:rPr lang="en-IE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IE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𝑞</m:t>
                                              </m:r>
                                            </m:num>
                                            <m:den>
                                              <m:sSub>
                                                <m:sSubPr>
                                                  <m:ctrlPr>
                                                    <a:rPr lang="en-IE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IE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𝑣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IE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𝑇</m:t>
                                                  </m:r>
                                                </m:sub>
                                              </m:sSub>
                                            </m:den>
                                          </m:f>
                                          <m:r>
                                            <a:rPr lang="en-IE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IE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IE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  <m:sub>
                                              <m:r>
                                                <a:rPr lang="en-IE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𝑄𝑟𝑒𝑓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𝑑𝑡</m:t>
                                      </m:r>
                                    </m:e>
                                  </m:nary>
                                </m:e>
                              </m:d>
                            </m:e>
                          </m:eqArr>
                        </m:e>
                      </m:d>
                    </m:oMath>
                  </m:oMathPara>
                </a14:m>
                <a:endParaRPr lang="en-IE" dirty="0"/>
              </a:p>
              <a:p>
                <a:pPr>
                  <a:spcAft>
                    <a:spcPts val="600"/>
                  </a:spcAft>
                </a:pPr>
                <a:r>
                  <a:rPr lang="en-IE" dirty="0"/>
                  <a:t>Phase shift:</a:t>
                </a:r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IE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IE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𝑃𝐴𝑆</m:t>
                                  </m:r>
                                </m:sub>
                              </m:sSub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=−</m:t>
                              </m:r>
                              <m:sSub>
                                <m:sSubPr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𝑃𝐴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IE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IE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IE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IE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𝑄𝐴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en-IE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lang="en-I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I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</m:sub>
                              </m:sSub>
                              <m:r>
                                <a:rPr lang="en-I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𝑄𝐴</m:t>
                                  </m:r>
                                </m:sub>
                              </m:sSub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𝑃𝐴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IE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IE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IE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IE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  <m:r>
                                <a:rPr lang="en-I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𝑄𝐴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en-IE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sin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lang="en-I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I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</m:sub>
                              </m:sSub>
                              <m:r>
                                <a:rPr lang="en-I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IE" dirty="0"/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73" t="-1541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457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Wind Power Plant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spcAft>
                    <a:spcPts val="600"/>
                  </a:spcAft>
                </a:pPr>
                <a:r>
                  <a:rPr lang="en-IE" dirty="0"/>
                  <a:t>Delay blocks:</a:t>
                </a:r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IE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IE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acc>
                                <m:accPr>
                                  <m:chr m:val="̇"/>
                                  <m:ctrlPr>
                                    <a:rPr lang="en-IE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sub>
                                  </m:sSub>
                                </m:den>
                              </m:f>
                              <m:d>
                                <m:dPr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b>
                                  </m:sSub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𝑃𝐴𝑆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e>
                              <m:acc>
                                <m:accPr>
                                  <m:chr m:val="̇"/>
                                  <m:ctrlPr>
                                    <a:rPr lang="en-IE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IE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E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I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E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IE" i="1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IE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IE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IE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sub>
                              </m:sSub>
                              <m:r>
                                <a:rPr lang="en-IE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IE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IE" i="1">
                                      <a:latin typeface="Cambria Math" panose="02040503050406030204" pitchFamily="18" charset="0"/>
                                    </a:rPr>
                                    <m:t>𝑄𝐴𝑆</m:t>
                                  </m:r>
                                </m:sub>
                              </m:sSub>
                              <m:r>
                                <a:rPr lang="en-IE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IE" dirty="0"/>
              </a:p>
              <a:p>
                <a:pPr>
                  <a:spcAft>
                    <a:spcPts val="600"/>
                  </a:spcAft>
                </a:pPr>
                <a:r>
                  <a:rPr lang="en-IE" dirty="0"/>
                  <a:t>Outputs:</a:t>
                </a:r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IE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IE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sub>
                              </m:sSub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  <m:d>
                                    <m:dPr>
                                      <m:ctrlP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IE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IE" b="0" i="1" smtClean="0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en-IE" b="0" i="1" smtClean="0">
                                              <a:latin typeface="Cambria Math" panose="02040503050406030204" pitchFamily="18" charset="0"/>
                                            </a:rPr>
                                            <m:t>𝑇𝑑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IE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IE" b="0" i="1" smtClean="0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en-IE" b="0" i="1" smtClean="0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sub>
                                      </m:sSub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IE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IE" b="0" i="1" smtClean="0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en-IE" b="0" i="1" smtClean="0">
                                              <a:latin typeface="Cambria Math" panose="02040503050406030204" pitchFamily="18" charset="0"/>
                                            </a:rPr>
                                            <m:t>𝑇𝑞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IE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IE" b="0" i="1" smtClean="0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en-IE" b="0" i="1" smtClean="0"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</m:sub>
                                      </m:sSub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Sup>
                                        <m:sSubSupPr>
                                          <m:ctrlPr>
                                            <a:rPr lang="en-IE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IE" b="0" i="1" smtClean="0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en-IE" b="0" i="1" smtClean="0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sub>
                                        <m:sup>
                                          <m:r>
                                            <a:rPr lang="en-IE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</m:e>
                                  </m:d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𝑇𝑞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b>
                                  </m:sSub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𝑇𝑑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sub>
                                  </m:sSub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p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  <m:e>
                              <m:sSub>
                                <m:sSubPr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sub>
                              </m:sSub>
                              <m:r>
                                <a:rPr lang="en-IE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IE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d>
                                    <m:dPr>
                                      <m:ctrlPr>
                                        <a:rPr lang="en-I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IE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IE" i="1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en-IE" i="1">
                                              <a:latin typeface="Cambria Math" panose="02040503050406030204" pitchFamily="18" charset="0"/>
                                            </a:rPr>
                                            <m:t>𝑇𝑑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IE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IE" i="1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en-IE" i="1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sub>
                                      </m:sSub>
                                      <m:r>
                                        <a:rPr lang="en-IE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IE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IE" i="1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en-IE" i="1">
                                              <a:latin typeface="Cambria Math" panose="02040503050406030204" pitchFamily="18" charset="0"/>
                                            </a:rPr>
                                            <m:t>𝑇𝑞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IE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IE" i="1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en-IE" i="1"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</m:sub>
                                      </m:sSub>
                                      <m:r>
                                        <a:rPr lang="en-IE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Sup>
                                        <m:sSubSupPr>
                                          <m:ctrlPr>
                                            <a:rPr lang="en-IE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IE" i="1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en-IE" i="1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sub>
                                        <m:sup>
                                          <m:r>
                                            <a:rPr lang="en-IE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</m:e>
                                  </m:d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lang="en-IE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I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E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IE" i="1">
                                          <a:latin typeface="Cambria Math" panose="02040503050406030204" pitchFamily="18" charset="0"/>
                                        </a:rPr>
                                        <m:t>𝑇𝑞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I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E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IE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b>
                                  </m:sSub>
                                  <m:r>
                                    <a:rPr lang="en-IE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I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E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IE" i="1">
                                          <a:latin typeface="Cambria Math" panose="02040503050406030204" pitchFamily="18" charset="0"/>
                                        </a:rPr>
                                        <m:t>𝑇𝑑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I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E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IE" i="1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sub>
                                  </m:sSub>
                                  <m:r>
                                    <a:rPr lang="en-IE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I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IE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p>
                                      <m:r>
                                        <a:rPr lang="en-IE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IE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I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IE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IE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eqArr>
                        </m:e>
                      </m:d>
                    </m:oMath>
                  </m:oMathPara>
                </a14:m>
                <a:endParaRPr lang="en-IE" dirty="0"/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773" t="-1541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072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Introduction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3</a:t>
            </a:fld>
            <a:endParaRPr lang="en-US" dirty="0"/>
          </a:p>
        </p:txBody>
      </p:sp>
      <p:sp>
        <p:nvSpPr>
          <p:cNvPr id="10" name="Espaço Reservado para Conteúdo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Aft>
                <a:spcPts val="600"/>
              </a:spcAft>
              <a:buNone/>
            </a:pPr>
            <a:r>
              <a:rPr lang="en-IE" sz="2400" dirty="0"/>
              <a:t>Worldwide increase leaded by:</a:t>
            </a:r>
          </a:p>
          <a:p>
            <a:pPr>
              <a:spcAft>
                <a:spcPts val="600"/>
              </a:spcAft>
            </a:pPr>
            <a:r>
              <a:rPr lang="en-IE" dirty="0"/>
              <a:t>United States</a:t>
            </a:r>
          </a:p>
          <a:p>
            <a:pPr>
              <a:spcAft>
                <a:spcPts val="600"/>
              </a:spcAft>
            </a:pPr>
            <a:r>
              <a:rPr lang="en-IE" dirty="0"/>
              <a:t>China</a:t>
            </a:r>
          </a:p>
          <a:p>
            <a:pPr>
              <a:spcAft>
                <a:spcPts val="600"/>
              </a:spcAft>
            </a:pPr>
            <a:r>
              <a:rPr lang="en-IE" dirty="0"/>
              <a:t>European Union</a:t>
            </a:r>
          </a:p>
          <a:p>
            <a:pPr lvl="1">
              <a:spcAft>
                <a:spcPts val="600"/>
              </a:spcAft>
            </a:pPr>
            <a:r>
              <a:rPr lang="en-IE" dirty="0"/>
              <a:t>2010 bill</a:t>
            </a:r>
          </a:p>
          <a:p>
            <a:pPr lvl="1">
              <a:spcAft>
                <a:spcPts val="600"/>
              </a:spcAft>
            </a:pPr>
            <a:r>
              <a:rPr lang="en-IE" dirty="0"/>
              <a:t>Reduce greenhouse emissions by 20% (1990 levels)</a:t>
            </a:r>
          </a:p>
          <a:p>
            <a:pPr lvl="1">
              <a:spcAft>
                <a:spcPts val="600"/>
              </a:spcAft>
            </a:pPr>
            <a:r>
              <a:rPr lang="en-IE" dirty="0"/>
              <a:t>20% share of renewables by 2020</a:t>
            </a:r>
          </a:p>
        </p:txBody>
      </p:sp>
    </p:spTree>
    <p:extLst>
      <p:ext uri="{BB962C8B-B14F-4D97-AF65-F5344CB8AC3E}">
        <p14:creationId xmlns:p14="http://schemas.microsoft.com/office/powerpoint/2010/main" val="3685253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Wind Power Plant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IE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IE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acc>
                                <m:accPr>
                                  <m:chr m:val="̇"/>
                                  <m:ctrlPr>
                                    <a:rPr lang="en-IE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IE" dirty="0"/>
              </a:p>
              <a:p>
                <a:pPr marL="0" indent="0">
                  <a:spcAft>
                    <a:spcPts val="600"/>
                  </a:spcAft>
                  <a:buNone/>
                </a:pPr>
                <a:endParaRPr lang="en-IE" dirty="0"/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IE" b="0" dirty="0"/>
              </a:p>
              <a:p>
                <a:pPr marL="0" indent="0">
                  <a:spcAft>
                    <a:spcPts val="600"/>
                  </a:spcAft>
                  <a:buNone/>
                </a:pPr>
                <a:endParaRPr lang="en-IE" b="0" dirty="0"/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sub>
                              </m:sSub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IE" b="0" dirty="0"/>
              </a:p>
              <a:p>
                <a:pPr marL="0" indent="0">
                  <a:spcAft>
                    <a:spcPts val="600"/>
                  </a:spcAft>
                  <a:buNone/>
                </a:pPr>
                <a:endParaRPr lang="en-IE" b="0" dirty="0"/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</m:sub>
                              </m:sSub>
                              <m:r>
                                <a:rPr lang="en-I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𝑄</m:t>
                              </m:r>
                            </m:e>
                          </m:d>
                        </m:e>
                        <m:sup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IE" b="0" dirty="0"/>
              </a:p>
              <a:p>
                <a:pPr marL="0" indent="0">
                  <a:spcAft>
                    <a:spcPts val="600"/>
                  </a:spcAft>
                  <a:buNone/>
                </a:pPr>
                <a:endParaRPr lang="en-IE" b="0" dirty="0"/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sub>
                              </m:sSub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sub>
                              </m:sSub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sub>
                              </m:sSub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𝑉𝐶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IE" dirty="0"/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157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Wind Power Plant Model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IE" dirty="0"/>
              <a:t>Represent Type-3 and -4 Generators</a:t>
            </a:r>
          </a:p>
          <a:p>
            <a:pPr>
              <a:spcAft>
                <a:spcPts val="600"/>
              </a:spcAft>
            </a:pPr>
            <a:r>
              <a:rPr lang="en-IE" dirty="0"/>
              <a:t>Behaviour of wind power plants</a:t>
            </a:r>
          </a:p>
          <a:p>
            <a:pPr>
              <a:spcAft>
                <a:spcPts val="600"/>
              </a:spcAft>
            </a:pPr>
            <a:r>
              <a:rPr lang="en-IE" dirty="0"/>
              <a:t>Transient studies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966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FA8A3A18-76BE-484E-A5DD-E2CBDC898E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8744" y="2743200"/>
            <a:ext cx="6386512" cy="1371600"/>
          </a:xfrm>
        </p:spPr>
        <p:txBody>
          <a:bodyPr>
            <a:normAutofit/>
          </a:bodyPr>
          <a:lstStyle/>
          <a:p>
            <a:pPr algn="ctr"/>
            <a:r>
              <a:rPr lang="en-IE" dirty="0"/>
              <a:t>Parameter Estimation Method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C22BDFB-E796-4669-A5A9-E2FA9D668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9584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Parameter Estimation Method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33</a:t>
            </a:fld>
            <a:endParaRPr lang="en-US"/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FBB7CD40-AF12-4D87-BE72-466D304CC8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7387" y="1589088"/>
            <a:ext cx="3469225" cy="4767263"/>
          </a:xfrm>
        </p:spPr>
      </p:pic>
    </p:spTree>
    <p:extLst>
      <p:ext uri="{BB962C8B-B14F-4D97-AF65-F5344CB8AC3E}">
        <p14:creationId xmlns:p14="http://schemas.microsoft.com/office/powerpoint/2010/main" val="5340860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Parameter Estimation Method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spcAft>
                    <a:spcPts val="600"/>
                  </a:spcAft>
                  <a:buNone/>
                </a:pPr>
                <a:r>
                  <a:rPr lang="en-IE" sz="2400" dirty="0"/>
                  <a:t>Hybrid Approach</a:t>
                </a:r>
              </a:p>
              <a:p>
                <a:pPr>
                  <a:spcAft>
                    <a:spcPts val="600"/>
                  </a:spcAft>
                </a:pPr>
                <a:r>
                  <a:rPr lang="en-IE" dirty="0"/>
                  <a:t>Metaheuristic – Mean-Variance Mapping Optimization (MVMO)</a:t>
                </a:r>
              </a:p>
              <a:p>
                <a:pPr lvl="1">
                  <a:spcAft>
                    <a:spcPts val="600"/>
                  </a:spcAft>
                </a:pPr>
                <a:r>
                  <a:rPr lang="en-IE" dirty="0"/>
                  <a:t>Fast error reduction at the beginning</a:t>
                </a:r>
              </a:p>
              <a:p>
                <a:pPr lvl="1">
                  <a:spcAft>
                    <a:spcPts val="600"/>
                  </a:spcAft>
                </a:pPr>
                <a:r>
                  <a:rPr lang="en-IE" dirty="0"/>
                  <a:t>Slow convergence</a:t>
                </a:r>
              </a:p>
              <a:p>
                <a:pPr>
                  <a:spcAft>
                    <a:spcPts val="600"/>
                  </a:spcAft>
                </a:pPr>
                <a:r>
                  <a:rPr lang="en-IE" dirty="0"/>
                  <a:t>Nonlinear method – Trajectory Sensitivity Method (TSM)</a:t>
                </a:r>
              </a:p>
              <a:p>
                <a:pPr lvl="1">
                  <a:spcAft>
                    <a:spcPts val="600"/>
                  </a:spcAft>
                </a:pPr>
                <a:r>
                  <a:rPr lang="en-IE" dirty="0"/>
                  <a:t>Fast convergence</a:t>
                </a:r>
              </a:p>
              <a:p>
                <a:pPr lvl="1">
                  <a:spcAft>
                    <a:spcPts val="600"/>
                  </a:spcAft>
                </a:pPr>
                <a:r>
                  <a:rPr lang="en-IE" dirty="0"/>
                  <a:t>Initial point dependence</a:t>
                </a:r>
              </a:p>
              <a:p>
                <a:pPr marL="0" indent="0">
                  <a:spcAft>
                    <a:spcPts val="600"/>
                  </a:spcAft>
                  <a:buNone/>
                </a:pPr>
                <a:endParaRPr lang="en-IE" dirty="0"/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IE" b="0" i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fName>
                        <m:e>
                          <m:r>
                            <a:rPr lang="en-IE" i="1">
                              <a:latin typeface="Cambria Math" panose="02040503050406030204" pitchFamily="18" charset="0"/>
                            </a:rPr>
                            <m:t>𝐽</m:t>
                          </m:r>
                          <m:d>
                            <m:dPr>
                              <m:ctrlPr>
                                <a:rPr lang="en-I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E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  <m:r>
                            <a:rPr lang="en-IE" i="1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IE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E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IE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nary>
                            <m:naryPr>
                              <m:limLoc m:val="undOvr"/>
                              <m:ctrlPr>
                                <a:rPr lang="en-IE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4"/>
                                </m:rPr>
                                <a:rPr lang="en-IE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IE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IE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sup>
                            <m:e>
                              <m:sSup>
                                <m:sSupPr>
                                  <m:ctrlPr>
                                    <a:rPr lang="en-IE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I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IE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IE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IE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sub>
                                      </m:sSub>
                                      <m:r>
                                        <a:rPr lang="en-IE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IE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IE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IE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I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E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IE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sub>
                                  </m:sSub>
                                  <m:r>
                                    <a:rPr lang="en-IE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IE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lang="en-IE" i="1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</m:e>
                          </m:nary>
                          <m:r>
                            <m:rPr>
                              <m:nor/>
                            </m:rPr>
                            <a:rPr lang="en-IE" dirty="0"/>
                            <m:t> </m:t>
                          </m:r>
                        </m:e>
                      </m:func>
                    </m:oMath>
                  </m:oMathPara>
                </a14:m>
                <a:endParaRPr lang="en-IE" dirty="0"/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159" t="-1961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115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MVMO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IE" dirty="0"/>
              <a:t>Population-based metaheuristic</a:t>
            </a:r>
          </a:p>
          <a:p>
            <a:pPr>
              <a:spcAft>
                <a:spcPts val="600"/>
              </a:spcAft>
            </a:pPr>
            <a:r>
              <a:rPr lang="en-IE" dirty="0"/>
              <a:t>Offspring considering population statistics</a:t>
            </a:r>
          </a:p>
          <a:p>
            <a:pPr>
              <a:spcAft>
                <a:spcPts val="600"/>
              </a:spcAft>
            </a:pPr>
            <a:r>
              <a:rPr lang="en-IE" dirty="0"/>
              <a:t>Great results for small populations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167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MVMO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35181" y="1828800"/>
            <a:ext cx="7886700" cy="4351338"/>
          </a:xfrm>
        </p:spPr>
        <p:txBody>
          <a:bodyPr/>
          <a:lstStyle/>
          <a:p>
            <a:pPr marL="0" indent="0">
              <a:spcAft>
                <a:spcPts val="600"/>
              </a:spcAft>
              <a:buNone/>
            </a:pPr>
            <a:r>
              <a:rPr lang="en-IE" sz="2400" dirty="0"/>
              <a:t>Setup</a:t>
            </a:r>
          </a:p>
          <a:p>
            <a:pPr>
              <a:spcAft>
                <a:spcPts val="600"/>
              </a:spcAft>
            </a:pPr>
            <a:r>
              <a:rPr lang="en-IE" dirty="0"/>
              <a:t>Population size</a:t>
            </a:r>
          </a:p>
          <a:p>
            <a:pPr>
              <a:spcAft>
                <a:spcPts val="600"/>
              </a:spcAft>
            </a:pPr>
            <a:r>
              <a:rPr lang="en-IE" dirty="0"/>
              <a:t>Number of offspring</a:t>
            </a:r>
          </a:p>
          <a:p>
            <a:pPr>
              <a:spcAft>
                <a:spcPts val="600"/>
              </a:spcAft>
            </a:pPr>
            <a:r>
              <a:rPr lang="en-IE" dirty="0"/>
              <a:t>Number of genes for mutation</a:t>
            </a:r>
          </a:p>
          <a:p>
            <a:pPr>
              <a:spcAft>
                <a:spcPts val="600"/>
              </a:spcAft>
            </a:pPr>
            <a:r>
              <a:rPr lang="en-IE" dirty="0"/>
              <a:t>Selection method</a:t>
            </a:r>
          </a:p>
          <a:p>
            <a:pPr>
              <a:spcAft>
                <a:spcPts val="600"/>
              </a:spcAft>
            </a:pPr>
            <a:r>
              <a:rPr lang="en-IE" dirty="0"/>
              <a:t>Normalized search region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203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MVMO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37</a:t>
            </a:fld>
            <a:endParaRPr lang="en-US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5529" y="2362200"/>
            <a:ext cx="333375" cy="2628900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3200" y="2362200"/>
            <a:ext cx="333375" cy="2628900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3786" y="2362200"/>
            <a:ext cx="333375" cy="2628900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8200" y="2362199"/>
            <a:ext cx="333375" cy="2628900"/>
          </a:xfrm>
          <a:prstGeom prst="rect">
            <a:avLst/>
          </a:prstGeom>
        </p:spPr>
      </p:pic>
      <p:pic>
        <p:nvPicPr>
          <p:cNvPr id="14" name="Imagem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77593" y="3633787"/>
            <a:ext cx="752475" cy="85725"/>
          </a:xfrm>
          <a:prstGeom prst="rect">
            <a:avLst/>
          </a:prstGeom>
        </p:spPr>
      </p:pic>
      <p:pic>
        <p:nvPicPr>
          <p:cNvPr id="18" name="Imagem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5528" y="2362199"/>
            <a:ext cx="333375" cy="2628900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D51B7B1E-3547-4237-BFFC-E87EC63F0BB3}"/>
              </a:ext>
            </a:extLst>
          </p:cNvPr>
          <p:cNvSpPr txBox="1"/>
          <p:nvPr/>
        </p:nvSpPr>
        <p:spPr>
          <a:xfrm>
            <a:off x="2196103" y="5477943"/>
            <a:ext cx="632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dirty="0"/>
              <a:t>Best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A37B8606-7D22-4FD6-BAC6-A52D9243A6C4}"/>
              </a:ext>
            </a:extLst>
          </p:cNvPr>
          <p:cNvSpPr txBox="1"/>
          <p:nvPr/>
        </p:nvSpPr>
        <p:spPr>
          <a:xfrm>
            <a:off x="6302274" y="5477943"/>
            <a:ext cx="835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dirty="0"/>
              <a:t>Worst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A98981E8-45CF-4A4D-8784-FD9E1807B705}"/>
              </a:ext>
            </a:extLst>
          </p:cNvPr>
          <p:cNvCxnSpPr>
            <a:cxnSpLocks/>
            <a:stCxn id="3" idx="3"/>
            <a:endCxn id="11" idx="1"/>
          </p:cNvCxnSpPr>
          <p:nvPr/>
        </p:nvCxnSpPr>
        <p:spPr>
          <a:xfrm>
            <a:off x="2828327" y="5662609"/>
            <a:ext cx="347394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4979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56 -1.11111E-6 L 0.25191 -1.11111E-6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1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27778E-6 -4.44444E-6 L 0.25 -4.44444E-6 E" pathEditMode="fixed" ptsTypes="">
                                      <p:cBhvr>
                                        <p:cTn id="39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0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-1.11111E-6 L -0.05798 -1.11111E-6 " pathEditMode="fixed" rAng="0" ptsTypes="AA">
                                      <p:cBhvr>
                                        <p:cTn id="41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99" y="0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7.77778E-6 -1.11111E-6 L -0.0573 -1.11111E-6 " pathEditMode="fixed" rAng="0" ptsTypes="AA">
                                      <p:cBhvr>
                                        <p:cTn id="43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65" y="0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1.11111E-6 L -0.07448 -1.11111E-6 " pathEditMode="fixed" rAng="0" ptsTypes="AA">
                                      <p:cBhvr>
                                        <p:cTn id="45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33" y="0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1.11111E-6 L -0.11563 -1.11111E-6 " pathEditMode="fixed" rAng="0" ptsTypes="AA">
                                      <p:cBhvr>
                                        <p:cTn id="47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8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5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4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9271 -3.33333E-6 L 0.1342 -0.03819 C 0.14306 -0.04676 0.15608 -0.05115 0.16979 -0.05115 C 0.18542 -0.05115 0.19775 -0.04676 0.2066 -0.03819 L 0.24844 -3.33333E-6 " pathEditMode="relative" rAng="0" ptsTypes="AAAAA">
                                      <p:cBhvr>
                                        <p:cTn id="64" dur="20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778" y="-2569"/>
                                    </p:animMotion>
                                  </p:childTnLst>
                                </p:cTn>
                              </p:par>
                              <p:par>
                                <p:cTn id="65" presetID="3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1563 -3.33333E-6 L -0.07396 0.04375 C -0.06546 0.05371 -0.05226 0.05949 -0.03872 0.05949 C -0.02309 0.05949 -0.01059 0.05371 -0.00191 0.04375 L 0.0401 -3.33333E-6 " pathEditMode="relative" rAng="0" ptsTypes="AAAAA">
                                      <p:cBhvr>
                                        <p:cTn id="6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778" y="296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1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MVMO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38</a:t>
            </a:fld>
            <a:endParaRPr lang="en-US"/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FC02D583-0C02-4664-8AA0-D92DF10AE01F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910680" y="2355848"/>
            <a:ext cx="5322640" cy="399415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spcAft>
                    <a:spcPts val="600"/>
                  </a:spcAft>
                  <a:buNone/>
                </a:pPr>
                <a:r>
                  <a:rPr lang="en-IE" sz="2400" dirty="0"/>
                  <a:t>Mutation</a:t>
                </a:r>
              </a:p>
              <a:p>
                <a:pPr>
                  <a:spcAft>
                    <a:spcPts val="600"/>
                  </a:spcAft>
                </a:pPr>
                <a:r>
                  <a:rPr lang="en-IE" dirty="0"/>
                  <a:t>Mapping function </a:t>
                </a:r>
              </a:p>
              <a:p>
                <a:pPr lvl="1">
                  <a:spcAft>
                    <a:spcPts val="600"/>
                  </a:spcAft>
                </a:pPr>
                <a:r>
                  <a:rPr lang="en-IE" dirty="0"/>
                  <a:t>Based on mean and variance</a:t>
                </a:r>
              </a:p>
              <a:p>
                <a:pPr marL="0" indent="0">
                  <a:spcAft>
                    <a:spcPts val="600"/>
                  </a:spcAft>
                  <a:buNone/>
                </a:pPr>
                <a:endParaRPr lang="en-IE" dirty="0"/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sSup>
                        <m:sSup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IE" b="0" i="1" dirty="0">
                  <a:latin typeface="Cambria Math" panose="02040503050406030204" pitchFamily="18" charset="0"/>
                </a:endParaRPr>
              </a:p>
              <a:p>
                <a:pPr marL="0" indent="0">
                  <a:spcAft>
                    <a:spcPts val="600"/>
                  </a:spcAft>
                  <a:buNone/>
                </a:pPr>
                <a:endParaRPr lang="en-IE" b="0" i="1" dirty="0">
                  <a:latin typeface="Cambria Math" panose="02040503050406030204" pitchFamily="18" charset="0"/>
                </a:endParaRPr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d>
                        <m:d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E" i="1">
                              <a:latin typeface="Cambria Math" panose="02040503050406030204" pitchFamily="18" charset="0"/>
                            </a:rPr>
                            <m:t>1−</m:t>
                          </m:r>
                          <m:sSup>
                            <m:sSupPr>
                              <m:ctrlPr>
                                <a:rPr lang="en-IE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E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IE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sSub>
                                <m:sSubPr>
                                  <m:ctrlPr>
                                    <a:rPr lang="en-IE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IE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p>
                          </m:sSup>
                        </m:e>
                      </m:d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acc>
                            <m:accPr>
                              <m:chr m:val="̅"/>
                              <m:ctrlP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sSup>
                        <m:sSup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d>
                          <m:sSub>
                            <m:sSubPr>
                              <m:ctrlP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en-IE" b="0" dirty="0"/>
              </a:p>
              <a:p>
                <a:pPr marL="0" indent="0">
                  <a:spcAft>
                    <a:spcPts val="600"/>
                  </a:spcAft>
                  <a:buNone/>
                </a:pPr>
                <a:endParaRPr lang="en-IE" dirty="0"/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func>
                        <m:func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IE" b="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func>
                    </m:oMath>
                  </m:oMathPara>
                </a14:m>
                <a:endParaRPr lang="en-IE" dirty="0"/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5"/>
                <a:stretch>
                  <a:fillRect l="-1159" t="-1961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53690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MVMO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IE" sz="2400" dirty="0"/>
              <a:t>Mean and variance effects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39</a:t>
            </a:fld>
            <a:endParaRPr lang="en-US"/>
          </a:p>
        </p:txBody>
      </p:sp>
      <p:pic>
        <p:nvPicPr>
          <p:cNvPr id="8" name="Gráfico 7">
            <a:extLst>
              <a:ext uri="{FF2B5EF4-FFF2-40B4-BE49-F238E27FC236}">
                <a16:creationId xmlns:a16="http://schemas.microsoft.com/office/drawing/2014/main" id="{3C139E26-6256-41CF-9E3C-F9B112D4BD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0" y="2286329"/>
            <a:ext cx="9144000" cy="3429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905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Introduction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4</a:t>
            </a:fld>
            <a:endParaRPr lang="en-US" dirty="0"/>
          </a:p>
        </p:txBody>
      </p:sp>
      <p:sp>
        <p:nvSpPr>
          <p:cNvPr id="10" name="Espaço Reservado para Conteúdo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Aft>
                <a:spcPts val="600"/>
              </a:spcAft>
              <a:buNone/>
            </a:pPr>
            <a:r>
              <a:rPr lang="en-IE" sz="2800" dirty="0"/>
              <a:t>Brazilian Panorama:</a:t>
            </a:r>
          </a:p>
          <a:p>
            <a:pPr>
              <a:spcAft>
                <a:spcPts val="600"/>
              </a:spcAft>
            </a:pPr>
            <a:r>
              <a:rPr lang="en-IE" sz="2400" dirty="0"/>
              <a:t>2002 bill</a:t>
            </a:r>
          </a:p>
          <a:p>
            <a:pPr>
              <a:spcAft>
                <a:spcPts val="600"/>
              </a:spcAft>
            </a:pPr>
            <a:r>
              <a:rPr lang="en-IE" sz="2400" dirty="0"/>
              <a:t>Creates PROINFA</a:t>
            </a:r>
          </a:p>
          <a:p>
            <a:pPr>
              <a:spcAft>
                <a:spcPts val="600"/>
              </a:spcAft>
            </a:pPr>
            <a:r>
              <a:rPr lang="en-IE" sz="2400" dirty="0"/>
              <a:t>Increase wind, solar, small hydro and biomass share</a:t>
            </a:r>
          </a:p>
          <a:p>
            <a:pPr>
              <a:spcAft>
                <a:spcPts val="600"/>
              </a:spcAft>
            </a:pPr>
            <a:r>
              <a:rPr lang="en-IE" sz="2400" dirty="0"/>
              <a:t>Renewables supplying 10% of energy by 2024</a:t>
            </a:r>
          </a:p>
        </p:txBody>
      </p:sp>
    </p:spTree>
    <p:extLst>
      <p:ext uri="{BB962C8B-B14F-4D97-AF65-F5344CB8AC3E}">
        <p14:creationId xmlns:p14="http://schemas.microsoft.com/office/powerpoint/2010/main" val="359433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áfico 10">
            <a:extLst>
              <a:ext uri="{FF2B5EF4-FFF2-40B4-BE49-F238E27FC236}">
                <a16:creationId xmlns:a16="http://schemas.microsoft.com/office/drawing/2014/main" id="{7CB421EE-F09B-4D35-B7B3-36D112530997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652587" y="1974851"/>
            <a:ext cx="5838825" cy="4381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MVMO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IE" sz="2400" dirty="0"/>
              <a:t>Asymmetrical shape factors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133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TSM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IE" dirty="0"/>
              <a:t>Based on Newton-Raphson</a:t>
            </a:r>
          </a:p>
          <a:p>
            <a:pPr>
              <a:spcAft>
                <a:spcPts val="600"/>
              </a:spcAft>
            </a:pPr>
            <a:r>
              <a:rPr lang="en-IE" dirty="0"/>
              <a:t>Fast convergence </a:t>
            </a:r>
          </a:p>
          <a:p>
            <a:pPr>
              <a:spcAft>
                <a:spcPts val="600"/>
              </a:spcAft>
            </a:pPr>
            <a:r>
              <a:rPr lang="en-IE" dirty="0"/>
              <a:t>Initial values dependence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085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TSM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IE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IE">
                              <a:latin typeface="Cambria Math" panose="02040503050406030204" pitchFamily="18" charset="0"/>
                            </a:rPr>
                            <m:t>min</m:t>
                          </m:r>
                          <m:r>
                            <a:rPr lang="en-IE" i="1">
                              <a:latin typeface="Cambria Math" panose="02040503050406030204" pitchFamily="18" charset="0"/>
                            </a:rPr>
                            <m:t> </m:t>
                          </m:r>
                        </m:fName>
                        <m:e>
                          <m:r>
                            <a:rPr lang="en-IE" i="1">
                              <a:latin typeface="Cambria Math" panose="02040503050406030204" pitchFamily="18" charset="0"/>
                            </a:rPr>
                            <m:t>𝐽</m:t>
                          </m:r>
                          <m:d>
                            <m:dPr>
                              <m:ctrlPr>
                                <a:rPr lang="en-I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E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  <m:r>
                            <a:rPr lang="en-IE" i="1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IE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E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IE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nary>
                            <m:naryPr>
                              <m:limLoc m:val="undOvr"/>
                              <m:ctrlPr>
                                <a:rPr lang="en-IE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4"/>
                                </m:rPr>
                                <a:rPr lang="en-IE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IE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IE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sup>
                            <m:e>
                              <m:sSup>
                                <m:sSupPr>
                                  <m:ctrlPr>
                                    <a:rPr lang="en-IE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I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IE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IE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IE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sub>
                                      </m:sSub>
                                      <m:r>
                                        <a:rPr lang="en-IE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IE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IE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IE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I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E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IE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sub>
                                  </m:sSub>
                                  <m:r>
                                    <a:rPr lang="en-IE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IE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lang="en-IE" i="1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</m:e>
                          </m:nary>
                          <m:r>
                            <m:rPr>
                              <m:nor/>
                            </m:rPr>
                            <a:rPr lang="en-IE" dirty="0"/>
                            <m:t> </m:t>
                          </m:r>
                        </m:e>
                      </m:func>
                    </m:oMath>
                  </m:oMathPara>
                </a14:m>
                <a:endParaRPr lang="en-IE" dirty="0"/>
              </a:p>
              <a:p>
                <a:pPr marL="0" indent="0">
                  <a:spcAft>
                    <a:spcPts val="600"/>
                  </a:spcAft>
                  <a:buNone/>
                </a:pPr>
                <a:endParaRPr lang="en-IE" dirty="0"/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den>
                      </m:f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IE" dirty="0"/>
              </a:p>
              <a:p>
                <a:pPr marL="0" indent="0">
                  <a:spcAft>
                    <a:spcPts val="600"/>
                  </a:spcAft>
                  <a:buNone/>
                </a:pPr>
                <a:r>
                  <a:rPr lang="en-IE" dirty="0"/>
                  <a:t>Expanding Taylor’s Series:</a:t>
                </a:r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r>
                        <a:rPr lang="en-I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I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I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)(</m:t>
                      </m:r>
                      <m:sSup>
                        <m:sSupPr>
                          <m:ctrlPr>
                            <a:rPr lang="en-I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en-I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I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I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I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E" dirty="0"/>
              </a:p>
              <a:p>
                <a:pPr marL="0" indent="0">
                  <a:spcAft>
                    <a:spcPts val="600"/>
                  </a:spcAft>
                  <a:buNone/>
                </a:pPr>
                <a:r>
                  <a:rPr lang="en-IE" dirty="0"/>
                  <a:t>At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IE" dirty="0"/>
                  <a:t> iteration:</a:t>
                </a:r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+ </m:t>
                      </m:r>
                      <m:sSup>
                        <m:sSupPr>
                          <m:ctrlPr>
                            <a:rPr lang="en-I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</m:e>
                        <m:sup>
                          <m:r>
                            <a:rPr lang="en-I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I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I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I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en-I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IE" dirty="0"/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7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39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TSM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spcAft>
                    <a:spcPts val="600"/>
                  </a:spcAft>
                </a:pPr>
                <a:r>
                  <a:rPr lang="en-IE" dirty="0"/>
                  <a:t>Derivatives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E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E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num>
                      <m:den>
                        <m:r>
                          <a:rPr lang="en-IE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I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E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IE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r>
                  <a:rPr lang="en-IE" dirty="0"/>
                  <a:t> are obtained by approximation</a:t>
                </a:r>
              </a:p>
              <a:p>
                <a:pPr marL="0" indent="0">
                  <a:spcAft>
                    <a:spcPts val="600"/>
                  </a:spcAft>
                  <a:buNone/>
                </a:pPr>
                <a:endParaRPr lang="en-IE" dirty="0"/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E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E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IE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IE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I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E" i="1"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en-I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IE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IE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p>
                                  <m:r>
                                    <a:rPr lang="en-I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𝜖</m:t>
                                  </m:r>
                                </m:sup>
                              </m:sSup>
                            </m:e>
                          </m:d>
                          <m:r>
                            <a:rPr lang="en-I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I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I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I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r>
                            <a:rPr lang="en-I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I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𝜖</m:t>
                          </m:r>
                          <m:r>
                            <a:rPr lang="en-I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en-I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I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IE" dirty="0"/>
              </a:p>
              <a:p>
                <a:pPr marL="0" indent="0">
                  <a:spcAft>
                    <a:spcPts val="600"/>
                  </a:spcAft>
                  <a:buNone/>
                </a:pPr>
                <a:endParaRPr lang="en-IE" dirty="0"/>
              </a:p>
              <a:p>
                <a:pPr marL="0" indent="0">
                  <a:spcAft>
                    <a:spcPts val="600"/>
                  </a:spcAft>
                  <a:buNone/>
                </a:pPr>
                <a:r>
                  <a:rPr lang="en-IE" dirty="0"/>
                  <a:t>where</a:t>
                </a:r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,…,</m:t>
                              </m:r>
                              <m:sSub>
                                <m:sSubPr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,…,</m:t>
                              </m:r>
                              <m:sSub>
                                <m:sSubPr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IE" b="0" dirty="0"/>
              </a:p>
              <a:p>
                <a:pPr marL="0" indent="0">
                  <a:spcAft>
                    <a:spcPts val="600"/>
                  </a:spcAft>
                  <a:buNone/>
                </a:pPr>
                <a:endParaRPr lang="en-IE" b="0" dirty="0"/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en-I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𝜖</m:t>
                          </m:r>
                        </m:sup>
                      </m:sSup>
                      <m:r>
                        <a:rPr lang="en-I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I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I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IE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IE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IE" i="1">
                                  <a:latin typeface="Cambria Math" panose="02040503050406030204" pitchFamily="18" charset="0"/>
                                </a:rPr>
                                <m:t>,…,</m:t>
                              </m:r>
                              <m:sSub>
                                <m:sSubPr>
                                  <m:ctrlPr>
                                    <a:rPr lang="en-IE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IE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𝜖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⋅</m:t>
                              </m:r>
                              <m:sSub>
                                <m:sSubPr>
                                  <m:ctrlPr>
                                    <a:rPr lang="en-IE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IE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IE" i="1">
                                  <a:latin typeface="Cambria Math" panose="02040503050406030204" pitchFamily="18" charset="0"/>
                                </a:rPr>
                                <m:t>,…,</m:t>
                              </m:r>
                              <m:sSub>
                                <m:sSubPr>
                                  <m:ctrlPr>
                                    <a:rPr lang="en-IE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IE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I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IE" dirty="0"/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7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707931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FA8A3A18-76BE-484E-A5DD-E2CBDC898E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8400" y="2743200"/>
            <a:ext cx="4267200" cy="1371600"/>
          </a:xfrm>
        </p:spPr>
        <p:txBody>
          <a:bodyPr>
            <a:normAutofit/>
          </a:bodyPr>
          <a:lstStyle/>
          <a:p>
            <a:pPr algn="ctr"/>
            <a:r>
              <a:rPr lang="en-IE" dirty="0"/>
              <a:t>Software Developed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C22BDFB-E796-4669-A5A9-E2FA9D668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52111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Software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IE" dirty="0" err="1" smtClean="0"/>
              <a:t>identPy</a:t>
            </a:r>
            <a:r>
              <a:rPr lang="en-IE" dirty="0" smtClean="0"/>
              <a:t>:</a:t>
            </a:r>
          </a:p>
          <a:p>
            <a:pPr lvl="1">
              <a:spcAft>
                <a:spcPts val="600"/>
              </a:spcAft>
            </a:pPr>
            <a:r>
              <a:rPr lang="en-IE" dirty="0" smtClean="0"/>
              <a:t>Framework for parameter estimation</a:t>
            </a:r>
          </a:p>
          <a:p>
            <a:pPr>
              <a:spcAft>
                <a:spcPts val="600"/>
              </a:spcAft>
            </a:pPr>
            <a:r>
              <a:rPr lang="en-IE" dirty="0" err="1" smtClean="0"/>
              <a:t>identPy_GUI</a:t>
            </a:r>
            <a:r>
              <a:rPr lang="en-IE" dirty="0" smtClean="0"/>
              <a:t>:</a:t>
            </a:r>
          </a:p>
          <a:p>
            <a:pPr lvl="1">
              <a:spcAft>
                <a:spcPts val="600"/>
              </a:spcAft>
            </a:pPr>
            <a:r>
              <a:rPr lang="en-IE" dirty="0" smtClean="0"/>
              <a:t>Guided User Interface for framework</a:t>
            </a:r>
          </a:p>
          <a:p>
            <a:pPr>
              <a:spcAft>
                <a:spcPts val="600"/>
              </a:spcAft>
            </a:pPr>
            <a:r>
              <a:rPr lang="en-IE" dirty="0" smtClean="0"/>
              <a:t>Python</a:t>
            </a:r>
            <a:endParaRPr lang="en-IE" dirty="0"/>
          </a:p>
          <a:p>
            <a:pPr>
              <a:spcAft>
                <a:spcPts val="600"/>
              </a:spcAft>
            </a:pPr>
            <a:r>
              <a:rPr lang="en-IE" dirty="0" smtClean="0"/>
              <a:t>Non-specific</a:t>
            </a:r>
            <a:endParaRPr lang="en-IE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359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Software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46</a:t>
            </a:fld>
            <a:endParaRPr lang="en-US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8504586B-6818-48E3-A474-33F784441C29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025" y="1437743"/>
            <a:ext cx="7219950" cy="4799675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C4EA54AE-804F-4D23-9952-31AE737CE645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025" y="1437741"/>
            <a:ext cx="7219950" cy="4799675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F56C224F-DAF8-4CB8-9F0A-17FD26125BD4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025" y="1437741"/>
            <a:ext cx="7219950" cy="4799675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8E815665-F0AE-4848-B8BB-4278628ED317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025" y="1437738"/>
            <a:ext cx="7219950" cy="4799675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B34323C8-11EC-4C28-BDDA-63BB466B782A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025" y="1437738"/>
            <a:ext cx="7219950" cy="4799675"/>
          </a:xfrm>
          <a:prstGeom prst="rect">
            <a:avLst/>
          </a:prstGeom>
        </p:spPr>
      </p:pic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9A66BDDB-178E-49FE-9F91-BE8C97D8FE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025" y="1437735"/>
            <a:ext cx="7219950" cy="4799676"/>
          </a:xfrm>
        </p:spPr>
      </p:pic>
    </p:spTree>
    <p:extLst>
      <p:ext uri="{BB962C8B-B14F-4D97-AF65-F5344CB8AC3E}">
        <p14:creationId xmlns:p14="http://schemas.microsoft.com/office/powerpoint/2010/main" val="1887423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FA8A3A18-76BE-484E-A5DD-E2CBDC898E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8400" y="2895600"/>
            <a:ext cx="4267200" cy="762000"/>
          </a:xfrm>
        </p:spPr>
        <p:txBody>
          <a:bodyPr>
            <a:normAutofit/>
          </a:bodyPr>
          <a:lstStyle/>
          <a:p>
            <a:pPr algn="ctr"/>
            <a:r>
              <a:rPr lang="en-IE" dirty="0" smtClean="0"/>
              <a:t>Results</a:t>
            </a:r>
            <a:endParaRPr lang="en-IE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C22BDFB-E796-4669-A5A9-E2FA9D668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77502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Partial Results</a:t>
            </a:r>
            <a:endParaRPr lang="en-IE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IE" dirty="0"/>
              <a:t>Hybrid approach already implemented</a:t>
            </a:r>
          </a:p>
          <a:p>
            <a:pPr lvl="1">
              <a:spcAft>
                <a:spcPts val="600"/>
              </a:spcAft>
            </a:pPr>
            <a:r>
              <a:rPr lang="en-IE" dirty="0"/>
              <a:t>Spring-Mass System</a:t>
            </a:r>
          </a:p>
          <a:p>
            <a:pPr lvl="1">
              <a:spcAft>
                <a:spcPts val="600"/>
              </a:spcAft>
            </a:pPr>
            <a:r>
              <a:rPr lang="en-IE" dirty="0"/>
              <a:t>Linearized Z-IM Load Model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736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Partial Results</a:t>
            </a:r>
            <a:endParaRPr lang="en-I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spcAft>
                    <a:spcPts val="600"/>
                  </a:spcAft>
                  <a:buNone/>
                </a:pPr>
                <a:r>
                  <a:rPr lang="en-IE" sz="2400" dirty="0"/>
                  <a:t>Spring-Mass System</a:t>
                </a:r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IE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IE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acc>
                                <m:accPr>
                                  <m:chr m:val="̇"/>
                                  <m:ctrlPr>
                                    <a:rPr lang="en-IE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acc>
                                <m:accPr>
                                  <m:chr m:val="̇"/>
                                  <m:ctrlPr>
                                    <a:rPr lang="en-IE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num>
                                <m:den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den>
                              </m:f>
                              <m:sSub>
                                <m:sSubPr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den>
                              </m:f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IE" dirty="0"/>
              </a:p>
              <a:p>
                <a:pPr marL="0" indent="0">
                  <a:spcAft>
                    <a:spcPts val="600"/>
                  </a:spcAft>
                  <a:buNone/>
                </a:pPr>
                <a:endParaRPr lang="en-IE" dirty="0"/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;     </m:t>
                      </m:r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e>
                        <m:sup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IE" i="1">
                          <a:latin typeface="Cambria Math" panose="02040503050406030204" pitchFamily="18" charset="0"/>
                        </a:rPr>
                        <m:t>;</m:t>
                      </m:r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=[1]</m:t>
                      </m:r>
                    </m:oMath>
                  </m:oMathPara>
                </a14:m>
                <a:endParaRPr lang="en-IE" dirty="0"/>
              </a:p>
              <a:p>
                <a:pPr marL="0" indent="0">
                  <a:spcAft>
                    <a:spcPts val="600"/>
                  </a:spcAft>
                  <a:buNone/>
                </a:pPr>
                <a:endParaRPr lang="en-IE" dirty="0"/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=0;    </m:t>
                      </m:r>
                      <m:sSub>
                        <m:sSub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IE" dirty="0"/>
              </a:p>
              <a:p>
                <a:pPr>
                  <a:spcAft>
                    <a:spcPts val="600"/>
                  </a:spcAft>
                </a:pPr>
                <a:r>
                  <a:rPr lang="en-IE" dirty="0"/>
                  <a:t>Real parameters</a:t>
                </a:r>
              </a:p>
              <a:p>
                <a:pPr lvl="1"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IE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IE" b="0" i="1" smtClean="0">
                        <a:latin typeface="Cambria Math" panose="02040503050406030204" pitchFamily="18" charset="0"/>
                      </a:rPr>
                      <m:t>=3 </m:t>
                    </m:r>
                    <m:r>
                      <a:rPr lang="en-IE" b="0" i="1" smtClean="0">
                        <a:latin typeface="Cambria Math" panose="02040503050406030204" pitchFamily="18" charset="0"/>
                      </a:rPr>
                      <m:t>𝑘𝑔</m:t>
                    </m:r>
                  </m:oMath>
                </a14:m>
                <a:endParaRPr lang="en-IE" b="0" dirty="0"/>
              </a:p>
              <a:p>
                <a:pPr lvl="1"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IE" b="0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IE" i="1" dirty="0" smtClean="0">
                        <a:latin typeface="Cambria Math" panose="02040503050406030204" pitchFamily="18" charset="0"/>
                      </a:rPr>
                      <m:t>=6</m:t>
                    </m:r>
                    <m:r>
                      <a:rPr lang="en-IE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IE" b="0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IE" b="0" i="1" dirty="0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IE" b="0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IE" dirty="0"/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59" t="-1961" b="-280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9584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Wind Energy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IE" dirty="0"/>
              <a:t>Wind energy benefited from these policies</a:t>
            </a:r>
          </a:p>
          <a:p>
            <a:pPr>
              <a:spcAft>
                <a:spcPts val="600"/>
              </a:spcAft>
            </a:pPr>
            <a:r>
              <a:rPr lang="en-IE" dirty="0"/>
              <a:t>European Union:</a:t>
            </a:r>
          </a:p>
          <a:p>
            <a:pPr lvl="1">
              <a:spcAft>
                <a:spcPts val="600"/>
              </a:spcAft>
            </a:pPr>
            <a:r>
              <a:rPr lang="en-IE" dirty="0" smtClean="0"/>
              <a:t>417 </a:t>
            </a:r>
            <a:r>
              <a:rPr lang="en-IE" dirty="0" err="1"/>
              <a:t>TWh</a:t>
            </a:r>
            <a:r>
              <a:rPr lang="en-IE" dirty="0"/>
              <a:t> in </a:t>
            </a:r>
            <a:r>
              <a:rPr lang="en-IE" dirty="0" smtClean="0"/>
              <a:t>2019</a:t>
            </a:r>
            <a:endParaRPr lang="en-IE" dirty="0"/>
          </a:p>
          <a:p>
            <a:pPr lvl="1">
              <a:spcAft>
                <a:spcPts val="600"/>
              </a:spcAft>
            </a:pPr>
            <a:r>
              <a:rPr lang="en-IE" dirty="0" smtClean="0"/>
              <a:t>15% </a:t>
            </a:r>
            <a:r>
              <a:rPr lang="en-IE" dirty="0"/>
              <a:t>of electricity demand </a:t>
            </a:r>
            <a:r>
              <a:rPr lang="en-IE" dirty="0" smtClean="0"/>
              <a:t>(1% </a:t>
            </a:r>
            <a:r>
              <a:rPr lang="en-IE" dirty="0"/>
              <a:t>higher than </a:t>
            </a:r>
            <a:r>
              <a:rPr lang="en-IE" dirty="0" smtClean="0"/>
              <a:t>2018)</a:t>
            </a:r>
            <a:endParaRPr lang="en-IE" dirty="0"/>
          </a:p>
          <a:p>
            <a:pPr lvl="1">
              <a:spcAft>
                <a:spcPts val="600"/>
              </a:spcAft>
            </a:pPr>
            <a:r>
              <a:rPr lang="en-IE" dirty="0" smtClean="0"/>
              <a:t>192 </a:t>
            </a:r>
            <a:r>
              <a:rPr lang="en-IE" dirty="0"/>
              <a:t>GW of installed </a:t>
            </a:r>
            <a:r>
              <a:rPr lang="en-IE" dirty="0" smtClean="0"/>
              <a:t>capacity (UK included)</a:t>
            </a:r>
            <a:endParaRPr lang="en-IE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454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Partial Results</a:t>
            </a:r>
            <a:endParaRPr lang="en-I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2701376" cy="4351338"/>
              </a:xfrm>
            </p:spPr>
            <p:txBody>
              <a:bodyPr/>
              <a:lstStyle/>
              <a:p>
                <a:pPr marL="0" indent="0">
                  <a:spcAft>
                    <a:spcPts val="600"/>
                  </a:spcAft>
                  <a:buNone/>
                </a:pPr>
                <a:r>
                  <a:rPr lang="en-IE" sz="2400" dirty="0"/>
                  <a:t>Spring-Mass System</a:t>
                </a:r>
              </a:p>
              <a:p>
                <a:pPr>
                  <a:spcAft>
                    <a:spcPts val="600"/>
                  </a:spcAft>
                </a:pPr>
                <a:r>
                  <a:rPr lang="en-IE" dirty="0"/>
                  <a:t>TSM</a:t>
                </a:r>
              </a:p>
              <a:p>
                <a:pPr lvl="1"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IE" b="0" i="1" smtClean="0">
                        <a:latin typeface="Cambria Math" panose="02040503050406030204" pitchFamily="18" charset="0"/>
                      </a:rPr>
                      <m:t>𝑡𝑜𝑙</m:t>
                    </m:r>
                    <m:r>
                      <a:rPr lang="en-IE" b="0" i="1" smtClean="0">
                        <a:latin typeface="Cambria Math" panose="02040503050406030204" pitchFamily="18" charset="0"/>
                      </a:rPr>
                      <m:t>=0.1</m:t>
                    </m:r>
                  </m:oMath>
                </a14:m>
                <a:endParaRPr lang="en-IE" dirty="0"/>
              </a:p>
              <a:p>
                <a:pPr lvl="1">
                  <a:spcAft>
                    <a:spcPts val="600"/>
                  </a:spcAft>
                </a:pPr>
                <a:r>
                  <a:rPr lang="en-IE" dirty="0"/>
                  <a:t>1</a:t>
                </a:r>
                <a:r>
                  <a:rPr lang="en-IE" baseline="30000" dirty="0"/>
                  <a:t>st</a:t>
                </a:r>
                <a:r>
                  <a:rPr lang="en-IE" dirty="0"/>
                  <a:t> Case:</a:t>
                </a:r>
              </a:p>
              <a:p>
                <a:pPr lvl="2">
                  <a:spcAft>
                    <a:spcPts val="6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IE" b="0" i="1" smtClean="0">
                        <a:latin typeface="Cambria Math" panose="02040503050406030204" pitchFamily="18" charset="0"/>
                      </a:rPr>
                      <m:t>=7 </m:t>
                    </m:r>
                    <m:r>
                      <a:rPr lang="en-IE" b="0" i="1" smtClean="0">
                        <a:latin typeface="Cambria Math" panose="02040503050406030204" pitchFamily="18" charset="0"/>
                      </a:rPr>
                      <m:t>𝑘𝑔</m:t>
                    </m:r>
                  </m:oMath>
                </a14:m>
                <a:endParaRPr lang="en-IE" b="0" dirty="0"/>
              </a:p>
              <a:p>
                <a:pPr lvl="2">
                  <a:spcAft>
                    <a:spcPts val="6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IE" b="0" i="1" smtClean="0">
                        <a:latin typeface="Cambria Math" panose="02040503050406030204" pitchFamily="18" charset="0"/>
                      </a:rPr>
                      <m:t>=7 </m:t>
                    </m:r>
                    <m:r>
                      <a:rPr lang="en-IE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IE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IE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IE" dirty="0"/>
              </a:p>
              <a:p>
                <a:pPr lvl="1">
                  <a:spcAft>
                    <a:spcPts val="600"/>
                  </a:spcAft>
                </a:pPr>
                <a:r>
                  <a:rPr lang="en-IE" dirty="0"/>
                  <a:t>2</a:t>
                </a:r>
                <a:r>
                  <a:rPr lang="en-IE" baseline="30000" dirty="0"/>
                  <a:t>nd</a:t>
                </a:r>
                <a:r>
                  <a:rPr lang="en-IE" dirty="0"/>
                  <a:t> Case</a:t>
                </a:r>
              </a:p>
              <a:p>
                <a:pPr lvl="2">
                  <a:spcAft>
                    <a:spcPts val="6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IE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IE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IE" b="0" i="1" smtClean="0">
                        <a:latin typeface="Cambria Math" panose="02040503050406030204" pitchFamily="18" charset="0"/>
                      </a:rPr>
                      <m:t>8</m:t>
                    </m:r>
                    <m:r>
                      <a:rPr lang="en-IE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IE" i="1">
                        <a:latin typeface="Cambria Math" panose="02040503050406030204" pitchFamily="18" charset="0"/>
                      </a:rPr>
                      <m:t>𝑘𝑔</m:t>
                    </m:r>
                  </m:oMath>
                </a14:m>
                <a:endParaRPr lang="en-IE" dirty="0"/>
              </a:p>
              <a:p>
                <a:pPr lvl="2">
                  <a:spcAft>
                    <a:spcPts val="6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IE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IE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IE" b="0" i="1" smtClean="0">
                        <a:latin typeface="Cambria Math" panose="02040503050406030204" pitchFamily="18" charset="0"/>
                      </a:rPr>
                      <m:t>10</m:t>
                    </m:r>
                    <m:r>
                      <a:rPr lang="en-IE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IE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IE" i="1">
                        <a:latin typeface="Cambria Math" panose="02040503050406030204" pitchFamily="18" charset="0"/>
                      </a:rPr>
                      <m:t>/</m:t>
                    </m:r>
                    <m:r>
                      <a:rPr lang="en-IE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IE" dirty="0"/>
              </a:p>
              <a:p>
                <a:pPr marL="0" indent="0">
                  <a:spcAft>
                    <a:spcPts val="600"/>
                  </a:spcAft>
                  <a:buNone/>
                </a:pPr>
                <a:endParaRPr lang="en-IE" dirty="0"/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2701376" cy="4351338"/>
              </a:xfrm>
              <a:blipFill>
                <a:blip r:embed="rId2"/>
                <a:stretch>
                  <a:fillRect l="-3386" t="-1961" r="-1806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50</a:t>
            </a:fld>
            <a:endParaRPr lang="en-US" dirty="0"/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9F74C67B-EBB3-48DC-90FE-C61310FDE132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3330026" y="2209800"/>
            <a:ext cx="5185324" cy="3873499"/>
          </a:xfrm>
          <a:prstGeom prst="rect">
            <a:avLst/>
          </a:prstGeom>
        </p:spPr>
      </p:pic>
      <p:pic>
        <p:nvPicPr>
          <p:cNvPr id="8" name="Gráfico 7">
            <a:extLst>
              <a:ext uri="{FF2B5EF4-FFF2-40B4-BE49-F238E27FC236}">
                <a16:creationId xmlns:a16="http://schemas.microsoft.com/office/drawing/2014/main" id="{9A7DE403-E88A-4447-96B9-8A7103654A1F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3330026" y="2209800"/>
            <a:ext cx="5051974" cy="4150224"/>
          </a:xfrm>
          <a:prstGeom prst="rect">
            <a:avLst/>
          </a:prstGeom>
        </p:spPr>
      </p:pic>
      <p:pic>
        <p:nvPicPr>
          <p:cNvPr id="10" name="Gráfico 9">
            <a:extLst>
              <a:ext uri="{FF2B5EF4-FFF2-40B4-BE49-F238E27FC236}">
                <a16:creationId xmlns:a16="http://schemas.microsoft.com/office/drawing/2014/main" id="{23AF4AA3-A157-4B80-9761-688337FEDEA0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3330026" y="2219503"/>
            <a:ext cx="5253948" cy="3873499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F433F69F-328B-4418-A4C0-FE358D79842C}"/>
              </a:ext>
            </a:extLst>
          </p:cNvPr>
          <p:cNvSpPr txBox="1"/>
          <p:nvPr/>
        </p:nvSpPr>
        <p:spPr>
          <a:xfrm>
            <a:off x="4518725" y="6176963"/>
            <a:ext cx="28765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200" dirty="0"/>
              <a:t>Source: Adapted from (FARIAS; CARI, 2016)</a:t>
            </a:r>
          </a:p>
        </p:txBody>
      </p:sp>
    </p:spTree>
    <p:extLst>
      <p:ext uri="{BB962C8B-B14F-4D97-AF65-F5344CB8AC3E}">
        <p14:creationId xmlns:p14="http://schemas.microsoft.com/office/powerpoint/2010/main" val="2314516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9" grpId="0"/>
      <p:bldP spid="9" grpId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Partial Results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2800350" cy="4351338"/>
              </a:xfrm>
            </p:spPr>
            <p:txBody>
              <a:bodyPr/>
              <a:lstStyle/>
              <a:p>
                <a:pPr marL="0" indent="0">
                  <a:spcAft>
                    <a:spcPts val="600"/>
                  </a:spcAft>
                  <a:buNone/>
                </a:pPr>
                <a:r>
                  <a:rPr lang="en-IE" sz="2400" dirty="0"/>
                  <a:t>Spring-Mass System</a:t>
                </a:r>
              </a:p>
              <a:p>
                <a:pPr>
                  <a:spcAft>
                    <a:spcPts val="600"/>
                  </a:spcAft>
                </a:pPr>
                <a:r>
                  <a:rPr lang="en-IE" dirty="0"/>
                  <a:t>MVMO</a:t>
                </a:r>
              </a:p>
              <a:p>
                <a:pPr lvl="1"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IE" i="1">
                        <a:latin typeface="Cambria Math" panose="02040503050406030204" pitchFamily="18" charset="0"/>
                      </a:rPr>
                      <m:t>𝑡𝑜𝑙</m:t>
                    </m:r>
                    <m:r>
                      <a:rPr lang="en-IE" i="1">
                        <a:latin typeface="Cambria Math" panose="02040503050406030204" pitchFamily="18" charset="0"/>
                      </a:rPr>
                      <m:t>=0.1</m:t>
                    </m:r>
                  </m:oMath>
                </a14:m>
                <a:endParaRPr lang="en-IE" dirty="0"/>
              </a:p>
              <a:p>
                <a:pPr lvl="1"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IE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I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I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en-I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≤9</m:t>
                    </m:r>
                  </m:oMath>
                </a14:m>
                <a:endParaRPr lang="en-IE" b="0" dirty="0">
                  <a:ea typeface="Cambria Math" panose="02040503050406030204" pitchFamily="18" charset="0"/>
                </a:endParaRPr>
              </a:p>
              <a:p>
                <a:pPr lvl="1"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IE" i="1">
                        <a:latin typeface="Cambria Math" panose="02040503050406030204" pitchFamily="18" charset="0"/>
                      </a:rPr>
                      <m:t>0</m:t>
                    </m:r>
                    <m:r>
                      <a:rPr lang="en-I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I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I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I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15</m:t>
                    </m:r>
                  </m:oMath>
                </a14:m>
                <a:endParaRPr lang="en-IE" dirty="0"/>
              </a:p>
              <a:p>
                <a:pPr lvl="1">
                  <a:spcAft>
                    <a:spcPts val="600"/>
                  </a:spcAft>
                </a:pPr>
                <a:r>
                  <a:rPr lang="en-IE" dirty="0"/>
                  <a:t>5 individuals</a:t>
                </a:r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2800350" cy="4351338"/>
              </a:xfrm>
              <a:blipFill>
                <a:blip r:embed="rId2"/>
                <a:stretch>
                  <a:fillRect l="-3261" t="-1961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51</a:t>
            </a:fld>
            <a:endParaRPr lang="en-US"/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02E1C01F-5D04-44E7-94B2-A366FB4D9DD0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3048000" y="2065783"/>
            <a:ext cx="5467350" cy="4290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433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Partial Results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2724150" cy="4351338"/>
              </a:xfrm>
            </p:spPr>
            <p:txBody>
              <a:bodyPr/>
              <a:lstStyle/>
              <a:p>
                <a:pPr marL="0" indent="0">
                  <a:spcAft>
                    <a:spcPts val="600"/>
                  </a:spcAft>
                  <a:buNone/>
                </a:pPr>
                <a:r>
                  <a:rPr lang="en-IE" sz="2400" dirty="0"/>
                  <a:t>Spring-Mass System</a:t>
                </a:r>
              </a:p>
              <a:p>
                <a:pPr>
                  <a:spcAft>
                    <a:spcPts val="600"/>
                  </a:spcAft>
                </a:pPr>
                <a:r>
                  <a:rPr lang="en-IE" dirty="0"/>
                  <a:t>Hybrid Approach</a:t>
                </a:r>
              </a:p>
              <a:p>
                <a:pPr lvl="1"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IE" i="1">
                        <a:latin typeface="Cambria Math" panose="02040503050406030204" pitchFamily="18" charset="0"/>
                      </a:rPr>
                      <m:t>𝑡𝑜</m:t>
                    </m:r>
                    <m:sSub>
                      <m:sSubPr>
                        <m:ctrlPr>
                          <a:rPr lang="en-I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i="1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IE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IE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IE" i="1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IE" dirty="0"/>
                  <a:t>5</a:t>
                </a:r>
              </a:p>
              <a:p>
                <a:pPr lvl="1"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IE" i="1">
                        <a:latin typeface="Cambria Math" panose="02040503050406030204" pitchFamily="18" charset="0"/>
                      </a:rPr>
                      <m:t>𝑡𝑜</m:t>
                    </m:r>
                    <m:sSub>
                      <m:sSubPr>
                        <m:ctrlPr>
                          <a:rPr lang="en-I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i="1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IE" i="1">
                        <a:latin typeface="Cambria Math" panose="02040503050406030204" pitchFamily="18" charset="0"/>
                      </a:rPr>
                      <m:t>=0.1</m:t>
                    </m:r>
                  </m:oMath>
                </a14:m>
                <a:endParaRPr lang="en-IE" dirty="0"/>
              </a:p>
              <a:p>
                <a:pPr lvl="1"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IE" i="1">
                        <a:latin typeface="Cambria Math" panose="02040503050406030204" pitchFamily="18" charset="0"/>
                      </a:rPr>
                      <m:t>0</m:t>
                    </m:r>
                    <m:r>
                      <a:rPr lang="en-I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I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en-I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≤9</m:t>
                    </m:r>
                  </m:oMath>
                </a14:m>
                <a:endParaRPr lang="en-IE" dirty="0">
                  <a:ea typeface="Cambria Math" panose="02040503050406030204" pitchFamily="18" charset="0"/>
                </a:endParaRPr>
              </a:p>
              <a:p>
                <a:pPr lvl="1"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IE" i="1">
                        <a:latin typeface="Cambria Math" panose="02040503050406030204" pitchFamily="18" charset="0"/>
                      </a:rPr>
                      <m:t>0</m:t>
                    </m:r>
                    <m:r>
                      <a:rPr lang="en-I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I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I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≤15</m:t>
                    </m:r>
                  </m:oMath>
                </a14:m>
                <a:endParaRPr lang="en-IE" dirty="0"/>
              </a:p>
              <a:p>
                <a:pPr lvl="1">
                  <a:spcAft>
                    <a:spcPts val="600"/>
                  </a:spcAft>
                </a:pPr>
                <a:r>
                  <a:rPr lang="en-IE" dirty="0"/>
                  <a:t>5 individuals</a:t>
                </a:r>
              </a:p>
              <a:p>
                <a:pPr lvl="1">
                  <a:spcAft>
                    <a:spcPts val="600"/>
                  </a:spcAft>
                </a:pPr>
                <a:endParaRPr lang="en-IE" dirty="0"/>
              </a:p>
              <a:p>
                <a:pPr marL="0" indent="0">
                  <a:spcAft>
                    <a:spcPts val="600"/>
                  </a:spcAft>
                  <a:buNone/>
                </a:pPr>
                <a:endParaRPr lang="en-IE" dirty="0"/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2724150" cy="4351338"/>
              </a:xfrm>
              <a:blipFill>
                <a:blip r:embed="rId2"/>
                <a:stretch>
                  <a:fillRect l="-3356" t="-1961" r="-895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52</a:t>
            </a:fld>
            <a:endParaRPr lang="en-US"/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C47B513E-D322-4F37-933B-A2C39A1D07B9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3124200" y="2071920"/>
            <a:ext cx="5324341" cy="4284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7434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Partial Results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53</a:t>
            </a:fld>
            <a:endParaRPr lang="en-US"/>
          </a:p>
        </p:txBody>
      </p:sp>
      <p:graphicFrame>
        <p:nvGraphicFramePr>
          <p:cNvPr id="8" name="Espaço Reservado para Conteúdo 7">
            <a:extLst>
              <a:ext uri="{FF2B5EF4-FFF2-40B4-BE49-F238E27FC236}">
                <a16:creationId xmlns:a16="http://schemas.microsoft.com/office/drawing/2014/main" id="{C2BDAB89-7603-4594-B035-280D21B75DA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74550494"/>
              </p:ext>
            </p:extLst>
          </p:nvPr>
        </p:nvGraphicFramePr>
        <p:xfrm>
          <a:off x="1038225" y="2436812"/>
          <a:ext cx="7067550" cy="19843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55850">
                  <a:extLst>
                    <a:ext uri="{9D8B030D-6E8A-4147-A177-3AD203B41FA5}">
                      <a16:colId xmlns:a16="http://schemas.microsoft.com/office/drawing/2014/main" val="3571073003"/>
                    </a:ext>
                  </a:extLst>
                </a:gridCol>
                <a:gridCol w="2349500">
                  <a:extLst>
                    <a:ext uri="{9D8B030D-6E8A-4147-A177-3AD203B41FA5}">
                      <a16:colId xmlns:a16="http://schemas.microsoft.com/office/drawing/2014/main" val="464474131"/>
                    </a:ext>
                  </a:extLst>
                </a:gridCol>
                <a:gridCol w="2362200">
                  <a:extLst>
                    <a:ext uri="{9D8B030D-6E8A-4147-A177-3AD203B41FA5}">
                      <a16:colId xmlns:a16="http://schemas.microsoft.com/office/drawing/2014/main" val="2029297202"/>
                    </a:ext>
                  </a:extLst>
                </a:gridCol>
              </a:tblGrid>
              <a:tr h="496094">
                <a:tc>
                  <a:txBody>
                    <a:bodyPr/>
                    <a:lstStyle/>
                    <a:p>
                      <a:pPr algn="ctr"/>
                      <a:r>
                        <a:rPr lang="en-IE" sz="1800" dirty="0"/>
                        <a:t>Approach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E" sz="1800" dirty="0"/>
                        <a:t>Time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E" sz="1800" dirty="0"/>
                        <a:t>Final Error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37172446"/>
                  </a:ext>
                </a:extLst>
              </a:tr>
              <a:tr h="496094">
                <a:tc>
                  <a:txBody>
                    <a:bodyPr/>
                    <a:lstStyle/>
                    <a:p>
                      <a:pPr algn="ctr"/>
                      <a:r>
                        <a:rPr lang="en-IE" sz="1800" dirty="0"/>
                        <a:t>TSM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E" sz="1800" dirty="0"/>
                        <a:t>7 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E" sz="1800" dirty="0"/>
                        <a:t>2.76x10^-3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87111510"/>
                  </a:ext>
                </a:extLst>
              </a:tr>
              <a:tr h="496094">
                <a:tc>
                  <a:txBody>
                    <a:bodyPr/>
                    <a:lstStyle/>
                    <a:p>
                      <a:pPr algn="ctr"/>
                      <a:r>
                        <a:rPr lang="en-IE" sz="1800" dirty="0"/>
                        <a:t>MVMO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E" sz="1800" dirty="0"/>
                        <a:t>24 min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E" sz="1800" dirty="0"/>
                        <a:t>89.33x10^-3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0669483"/>
                  </a:ext>
                </a:extLst>
              </a:tr>
              <a:tr h="496094">
                <a:tc>
                  <a:txBody>
                    <a:bodyPr/>
                    <a:lstStyle/>
                    <a:p>
                      <a:pPr algn="ctr"/>
                      <a:r>
                        <a:rPr lang="en-IE" sz="1800" dirty="0"/>
                        <a:t>Hybrid Approach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E" sz="1800" dirty="0"/>
                        <a:t>10 min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E" sz="1800" dirty="0"/>
                        <a:t>1.54x10^-3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511161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7390796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Partial Results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Aft>
                <a:spcPts val="600"/>
              </a:spcAft>
              <a:buNone/>
            </a:pPr>
            <a:r>
              <a:rPr lang="en-IE" sz="2400" dirty="0"/>
              <a:t>Linearized Z-IM Load Model</a:t>
            </a:r>
            <a:endParaRPr lang="en-IE" dirty="0"/>
          </a:p>
          <a:p>
            <a:pPr>
              <a:spcAft>
                <a:spcPts val="600"/>
              </a:spcAft>
            </a:pPr>
            <a:r>
              <a:rPr lang="en-IE" dirty="0"/>
              <a:t>Impedance</a:t>
            </a:r>
          </a:p>
          <a:p>
            <a:pPr>
              <a:spcAft>
                <a:spcPts val="600"/>
              </a:spcAft>
            </a:pPr>
            <a:r>
              <a:rPr lang="en-IE" dirty="0"/>
              <a:t>Third-Order Induction Motor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54</a:t>
            </a:fld>
            <a:endParaRPr lang="en-US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97E379B-4247-4E81-A61D-DB805A5D82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3743" y="3348038"/>
            <a:ext cx="5116513" cy="282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16382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Partial Results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10000"/>
              </a:bodyPr>
              <a:lstStyle/>
              <a:p>
                <a:pPr marL="0" indent="0">
                  <a:spcAft>
                    <a:spcPts val="600"/>
                  </a:spcAft>
                  <a:buNone/>
                </a:pPr>
                <a:r>
                  <a:rPr lang="en-IE" sz="2400" dirty="0"/>
                  <a:t>Linearized Z-IM Load Model</a:t>
                </a:r>
              </a:p>
              <a:p>
                <a:pPr marL="0" indent="0">
                  <a:spcAft>
                    <a:spcPts val="600"/>
                  </a:spcAft>
                  <a:buNone/>
                </a:pPr>
                <a:endParaRPr lang="en-IE" dirty="0"/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IE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IE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acc>
                                <m:accPr>
                                  <m:chr m:val="̇"/>
                                  <m:ctrlPr>
                                    <a:rPr lang="en-IE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IE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∆</m:t>
                                  </m:r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𝐸</m:t>
                                  </m:r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e>
                              </m:acc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den>
                              </m:f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∆</m:t>
                                  </m:r>
                                  <m:sSup>
                                    <m:sSupPr>
                                      <m:ctrlP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p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d>
                                    <m:dPr>
                                      <m:ctrlP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sSup>
                                        <m:sSupPr>
                                          <m:ctrlPr>
                                            <a:rPr lang="en-IE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IE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</m:e>
                                        <m:sup>
                                          <m:r>
                                            <a:rPr lang="en-IE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  <m:sSub>
                                    <m:sSubPr>
                                      <m:ctrlP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func>
                                    <m:funcPr>
                                      <m:ctrlP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IE" b="0" i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sSub>
                                        <m:sSubPr>
                                          <m:ctrlPr>
                                            <a:rPr lang="en-IE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IE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en-IE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func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∆</m:t>
                                  </m:r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</m:d>
                              <m:r>
                                <a:rPr lang="en-I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ctrlPr>
                                        <a:rPr lang="en-IE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IE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  <m:r>
                                        <a:rPr lang="en-IE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sSup>
                                        <m:sSupPr>
                                          <m:ctrlPr>
                                            <a:rPr lang="en-IE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IE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</m:e>
                                        <m:sup>
                                          <m:r>
                                            <a:rPr lang="en-IE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  <m:func>
                                    <m:funcPr>
                                      <m:ctrlPr>
                                        <a:rPr lang="en-IE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IE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sSub>
                                        <m:sSubPr>
                                          <m:ctrlPr>
                                            <a:rPr lang="en-IE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IE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en-IE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func>
                                </m:num>
                                <m:den>
                                  <m:sSub>
                                    <m:sSubPr>
                                      <m:ctrlP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sSup>
                                    <m:sSupPr>
                                      <m:ctrlP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p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den>
                              </m:f>
                              <m:r>
                                <a:rPr lang="en-I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  <m:e>
                              <m:acc>
                                <m:accPr>
                                  <m:chr m:val="̇"/>
                                  <m:ctrlPr>
                                    <a:rPr lang="en-IE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IE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∆</m:t>
                                  </m:r>
                                  <m:r>
                                    <a:rPr lang="en-IE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</m:acc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ctrlP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p>
                                        <m:sSupPr>
                                          <m:ctrlPr>
                                            <a:rPr lang="en-IE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IE" b="0" i="1" smtClean="0">
                                              <a:latin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</m:e>
                                        <m:sup>
                                          <m:r>
                                            <a:rPr lang="en-IE" b="0" i="1" smtClean="0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  <m:sSub>
                                    <m:sSubPr>
                                      <m:ctrlP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sSup>
                                    <m:sSupPr>
                                      <m:ctrlP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p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sSubSup>
                                    <m:sSubSupPr>
                                      <m:ctrlP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  <m:sup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bSup>
                                </m:den>
                              </m:f>
                              <m:d>
                                <m:dPr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func>
                                        <m:funcPr>
                                          <m:ctrlPr>
                                            <a:rPr lang="en-IE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IE" b="0" i="0" smtClean="0">
                                              <a:latin typeface="Cambria Math" panose="02040503050406030204" pitchFamily="18" charset="0"/>
                                            </a:rPr>
                                            <m:t>sin</m:t>
                                          </m:r>
                                        </m:fName>
                                        <m:e>
                                          <m:sSub>
                                            <m:sSubPr>
                                              <m:ctrlPr>
                                                <a:rPr lang="en-IE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IE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𝛿</m:t>
                                              </m:r>
                                            </m:e>
                                            <m:sub>
                                              <m:r>
                                                <a:rPr lang="en-IE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sub>
                                          </m:sSub>
                                          <m:r>
                                            <a:rPr lang="en-IE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∆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IE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IE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𝐸</m:t>
                                              </m:r>
                                            </m:e>
                                            <m:sup>
                                              <m:r>
                                                <a:rPr lang="en-IE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′</m:t>
                                              </m:r>
                                            </m:sup>
                                          </m:sSup>
                                        </m:e>
                                      </m:func>
                                    </m:num>
                                    <m:den>
                                      <m:sSubSup>
                                        <m:sSubSupPr>
                                          <m:ctrlPr>
                                            <a:rPr lang="en-IE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IE" b="0" i="1" smtClean="0">
                                              <a:latin typeface="Cambria Math" panose="02040503050406030204" pitchFamily="18" charset="0"/>
                                            </a:rPr>
                                            <m:t>𝐸</m:t>
                                          </m:r>
                                        </m:e>
                                        <m:sub>
                                          <m:r>
                                            <a:rPr lang="en-IE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  <m:sup>
                                          <m:r>
                                            <a:rPr lang="en-IE" b="0" i="1" smtClean="0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bSup>
                                    </m:den>
                                  </m:f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unc>
                                    <m:funcPr>
                                      <m:ctrlP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IE" b="0" i="0" smtClean="0"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sSub>
                                        <m:sSubPr>
                                          <m:ctrlPr>
                                            <a:rPr lang="en-IE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IE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en-IE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func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∆</m:t>
                                  </m:r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</m:d>
                              <m:r>
                                <a:rPr lang="en-I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+∆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ctrlP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sSup>
                                        <m:sSupPr>
                                          <m:ctrlPr>
                                            <a:rPr lang="en-IE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IE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</m:e>
                                        <m:sup>
                                          <m:r>
                                            <a:rPr lang="en-IE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  <m:func>
                                    <m:funcPr>
                                      <m:ctrlP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IE" b="0" i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sSub>
                                        <m:sSubPr>
                                          <m:ctrlPr>
                                            <a:rPr lang="en-IE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IE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en-IE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func>
                                </m:num>
                                <m:den>
                                  <m:sSub>
                                    <m:sSubPr>
                                      <m:ctrlP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sSup>
                                    <m:sSupPr>
                                      <m:ctrlP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p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sSubSup>
                                    <m:sSubSupPr>
                                      <m:ctrlP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  <m:sup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bSup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</m:den>
                              </m:f>
                              <m:r>
                                <a:rPr lang="en-I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  <m:e>
                              <m:acc>
                                <m:accPr>
                                  <m:chr m:val="̇"/>
                                  <m:ctrlPr>
                                    <a:rPr lang="en-IE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IE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∆</m:t>
                                  </m:r>
                                  <m:r>
                                    <a:rPr lang="en-IE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</m:acc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=−</m:t>
                              </m:r>
                              <m:f>
                                <m:fPr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  <m:sSup>
                                    <m:sSupPr>
                                      <m:ctrlP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p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den>
                              </m:f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func>
                                <m:funcPr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IE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𝛿</m:t>
                                      </m:r>
                                    </m:e>
                                    <m:sub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∆</m:t>
                                  </m:r>
                                  <m:sSup>
                                    <m:sSupPr>
                                      <m:ctrlP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p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func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  <m:func>
                                <m:funcPr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IE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𝛿</m:t>
                                      </m:r>
                                    </m:e>
                                    <m:sub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∆</m:t>
                                  </m:r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 − </m:t>
                                  </m:r>
                                  <m:f>
                                    <m:fPr>
                                      <m:ctrlP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Sup>
                                        <m:sSubSupPr>
                                          <m:ctrlPr>
                                            <a:rPr lang="en-IE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IE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𝐸</m:t>
                                          </m:r>
                                        </m:e>
                                        <m:sub>
                                          <m:r>
                                            <a:rPr lang="en-IE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  <m:sup>
                                          <m:r>
                                            <a:rPr lang="en-IE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bSup>
                                      <m:func>
                                        <m:funcPr>
                                          <m:ctrlPr>
                                            <a:rPr lang="en-IE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IE" b="0" i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sin</m:t>
                                          </m:r>
                                        </m:fName>
                                        <m:e>
                                          <m:sSub>
                                            <m:sSubPr>
                                              <m:ctrlPr>
                                                <a:rPr lang="en-IE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IE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𝛿</m:t>
                                              </m:r>
                                            </m:e>
                                            <m:sub>
                                              <m:r>
                                                <a:rPr lang="en-IE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sub>
                                          </m:sSub>
                                          <m:r>
                                            <a:rPr lang="en-IE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</m:e>
                                      </m:func>
                                    </m:num>
                                    <m:den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𝑀𝑋</m:t>
                                      </m:r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den>
                                  </m:f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∆</m:t>
                                  </m:r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</m:func>
                            </m:e>
                          </m:eqArr>
                        </m:e>
                      </m:d>
                    </m:oMath>
                  </m:oMathPara>
                </a14:m>
                <a:endParaRPr lang="en-IE" dirty="0"/>
              </a:p>
              <a:p>
                <a:pPr marL="0" indent="0">
                  <a:spcAft>
                    <a:spcPts val="600"/>
                  </a:spcAft>
                  <a:buNone/>
                </a:pPr>
                <a:endParaRPr lang="en-IE" dirty="0"/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IE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IE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IE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=−</m:t>
                              </m:r>
                              <m:f>
                                <m:fPr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num>
                                <m:den>
                                  <m:sSup>
                                    <m:sSupPr>
                                      <m:ctrlP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p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den>
                              </m:f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func>
                                <m:funcPr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IE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𝛿</m:t>
                                      </m:r>
                                    </m:e>
                                    <m:sub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∆</m:t>
                                  </m:r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𝐸</m:t>
                                  </m:r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′+</m:t>
                                  </m:r>
                                  <m:sSubSup>
                                    <m:sSubSupPr>
                                      <m:ctrlP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  <m:sup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bSup>
                                  <m:func>
                                    <m:funcPr>
                                      <m:ctrlP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IE" b="0" i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sSub>
                                        <m:sSubPr>
                                          <m:ctrlPr>
                                            <a:rPr lang="en-IE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IE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en-IE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∆</m:t>
                                      </m:r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𝛿</m:t>
                                      </m:r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)+</m:t>
                                      </m:r>
                                      <m:d>
                                        <m:dPr>
                                          <m:ctrlPr>
                                            <a:rPr lang="en-IE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IE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IE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IE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𝐺</m:t>
                                              </m:r>
                                            </m:e>
                                            <m:sub>
                                              <m:r>
                                                <a:rPr lang="en-IE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𝑠</m:t>
                                              </m:r>
                                            </m:sub>
                                          </m:sSub>
                                          <m:sSub>
                                            <m:sSubPr>
                                              <m:ctrlPr>
                                                <a:rPr lang="en-IE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IE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𝑉</m:t>
                                              </m:r>
                                            </m:e>
                                            <m:sub>
                                              <m:r>
                                                <a:rPr lang="en-IE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sub>
                                          </m:sSub>
                                          <m:r>
                                            <a:rPr lang="en-IE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f>
                                            <m:fPr>
                                              <m:ctrlPr>
                                                <a:rPr lang="en-IE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sSubSup>
                                                <m:sSubSupPr>
                                                  <m:ctrlPr>
                                                    <a:rPr lang="en-IE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SupPr>
                                                <m:e>
                                                  <m:r>
                                                    <a:rPr lang="en-IE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𝐸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IE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sub>
                                                <m:sup>
                                                  <m:r>
                                                    <a:rPr lang="en-IE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′</m:t>
                                                  </m:r>
                                                </m:sup>
                                              </m:sSubSup>
                                              <m:func>
                                                <m:funcPr>
                                                  <m:ctrlPr>
                                                    <a:rPr lang="en-IE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funcPr>
                                                <m:fName>
                                                  <m:r>
                                                    <m:rPr>
                                                      <m:sty m:val="p"/>
                                                    </m:rPr>
                                                    <a:rPr lang="en-IE" b="0" i="0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sin</m:t>
                                                  </m:r>
                                                </m:fName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IE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IE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𝛿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IE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0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func>
                                            </m:num>
                                            <m:den>
                                              <m:sSup>
                                                <m:sSupPr>
                                                  <m:ctrlPr>
                                                    <a:rPr lang="en-IE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en-IE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𝑋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en-IE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′</m:t>
                                                  </m:r>
                                                </m:sup>
                                              </m:sSup>
                                            </m:den>
                                          </m:f>
                                        </m:e>
                                      </m:d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∆</m:t>
                                      </m:r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</m:func>
                                </m:e>
                              </m:func>
                            </m:e>
                            <m:e>
                              <m:r>
                                <a:rPr lang="en-I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𝑄</m:t>
                              </m:r>
                              <m:r>
                                <a:rPr lang="en-IE" i="1">
                                  <a:latin typeface="Cambria Math" panose="02040503050406030204" pitchFamily="18" charset="0"/>
                                </a:rPr>
                                <m:t>=−</m:t>
                              </m:r>
                              <m:f>
                                <m:fPr>
                                  <m:ctrlPr>
                                    <a:rPr lang="en-IE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I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E" i="1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IE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num>
                                <m:den>
                                  <m:sSup>
                                    <m:sSupPr>
                                      <m:ctrlPr>
                                        <a:rPr lang="en-I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IE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p>
                                      <m:r>
                                        <a:rPr lang="en-IE" i="1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den>
                              </m:f>
                              <m:r>
                                <a:rPr lang="en-IE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func>
                                <m:funcPr>
                                  <m:ctrlPr>
                                    <a:rPr lang="en-IE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fName>
                                <m:e>
                                  <m:func>
                                    <m:funcPr>
                                      <m:ctrlP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IE" b="0" i="0" smtClean="0"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sSub>
                                        <m:sSubPr>
                                          <m:ctrlPr>
                                            <a:rPr lang="en-IE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IE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en-IE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func>
                                  <m:r>
                                    <a:rPr lang="en-IE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∆</m:t>
                                  </m:r>
                                  <m:sSup>
                                    <m:sSupPr>
                                      <m:ctrlP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p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sSubSup>
                                    <m:sSubSupPr>
                                      <m:ctrlP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  <m:sup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bSup>
                                  <m:func>
                                    <m:funcPr>
                                      <m:ctrlP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IE" b="0" i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sSub>
                                        <m:sSubPr>
                                          <m:ctrlPr>
                                            <a:rPr lang="en-IE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IE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en-IE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∆</m:t>
                                      </m:r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𝛿</m:t>
                                      </m:r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)+</m:t>
                                      </m:r>
                                      <m:d>
                                        <m:dPr>
                                          <m:ctrlPr>
                                            <a:rPr lang="en-IE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IE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IE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IE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𝐵</m:t>
                                              </m:r>
                                            </m:e>
                                            <m:sub>
                                              <m:r>
                                                <a:rPr lang="en-IE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𝑠</m:t>
                                              </m:r>
                                            </m:sub>
                                          </m:sSub>
                                          <m:sSub>
                                            <m:sSubPr>
                                              <m:ctrlPr>
                                                <a:rPr lang="en-IE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IE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𝑉</m:t>
                                              </m:r>
                                            </m:e>
                                            <m:sub>
                                              <m:r>
                                                <a:rPr lang="en-IE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sub>
                                          </m:sSub>
                                          <m:r>
                                            <a:rPr lang="en-IE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f>
                                            <m:fPr>
                                              <m:ctrlPr>
                                                <a:rPr lang="en-IE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IE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IE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IE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𝑉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IE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IE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sSubSup>
                                                <m:sSubSupPr>
                                                  <m:ctrlPr>
                                                    <a:rPr lang="en-IE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SupPr>
                                                <m:e>
                                                  <m:r>
                                                    <a:rPr lang="en-IE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𝐸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IE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sub>
                                                <m:sup>
                                                  <m:r>
                                                    <a:rPr lang="en-IE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′</m:t>
                                                  </m:r>
                                                </m:sup>
                                              </m:sSubSup>
                                              <m:func>
                                                <m:funcPr>
                                                  <m:ctrlPr>
                                                    <a:rPr lang="en-IE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funcPr>
                                                <m:fName>
                                                  <m:r>
                                                    <m:rPr>
                                                      <m:sty m:val="p"/>
                                                    </m:rPr>
                                                    <a:rPr lang="en-IE" b="0" i="0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cos</m:t>
                                                  </m:r>
                                                </m:fName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IE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IE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𝛿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IE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0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func>
                                            </m:num>
                                            <m:den>
                                              <m:r>
                                                <a:rPr lang="en-IE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𝑋</m:t>
                                              </m:r>
                                            </m:den>
                                          </m:f>
                                        </m:e>
                                      </m:d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∆</m:t>
                                      </m:r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</m:func>
                                </m:e>
                              </m:func>
                            </m:e>
                          </m:eqArr>
                        </m:e>
                      </m:d>
                    </m:oMath>
                  </m:oMathPara>
                </a14:m>
                <a:endParaRPr lang="en-IE" dirty="0"/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73" t="-1961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22334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Partial Results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spcAft>
                    <a:spcPts val="600"/>
                  </a:spcAft>
                  <a:buNone/>
                </a:pPr>
                <a:r>
                  <a:rPr lang="en-IE" sz="2400" dirty="0"/>
                  <a:t>Linearized Z-IM Load Model</a:t>
                </a:r>
              </a:p>
              <a:p>
                <a:pPr marL="0" indent="0">
                  <a:spcAft>
                    <a:spcPts val="600"/>
                  </a:spcAft>
                  <a:buNone/>
                </a:pPr>
                <a:endParaRPr lang="en-IE" i="1" dirty="0">
                  <a:latin typeface="Cambria Math" panose="02040503050406030204" pitchFamily="18" charset="0"/>
                </a:endParaRPr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IE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IE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I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E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′,∆</m:t>
                              </m:r>
                              <m:r>
                                <a:rPr lang="en-IE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en-IE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IE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IE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IE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e>
                        <m:sup>
                          <m:r>
                            <a:rPr lang="en-IE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IE" dirty="0"/>
              </a:p>
              <a:p>
                <a:pPr marL="0" indent="0">
                  <a:spcAft>
                    <a:spcPts val="600"/>
                  </a:spcAft>
                  <a:buNone/>
                </a:pPr>
                <a:endParaRPr lang="en-IE" i="1" dirty="0">
                  <a:latin typeface="Cambria Math" panose="02040503050406030204" pitchFamily="18" charset="0"/>
                </a:endParaRPr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IE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IE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I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E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,∆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</m:d>
                        </m:e>
                        <m:sup>
                          <m:r>
                            <a:rPr lang="en-IE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IE" dirty="0"/>
              </a:p>
              <a:p>
                <a:pPr marL="0" indent="0">
                  <a:spcAft>
                    <a:spcPts val="600"/>
                  </a:spcAft>
                  <a:buNone/>
                </a:pPr>
                <a:endParaRPr lang="en-IE" i="1" dirty="0">
                  <a:latin typeface="Cambria Math" panose="02040503050406030204" pitchFamily="18" charset="0"/>
                </a:endParaRPr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IE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E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I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IE" dirty="0"/>
              </a:p>
              <a:p>
                <a:pPr marL="0" indent="0">
                  <a:spcAft>
                    <a:spcPts val="600"/>
                  </a:spcAft>
                  <a:buNone/>
                </a:pPr>
                <a:endParaRPr lang="en-IE" b="0" i="1" dirty="0">
                  <a:latin typeface="Cambria Math" panose="02040503050406030204" pitchFamily="18" charset="0"/>
                </a:endParaRPr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p>
                                <m:sSupPr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b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IE" dirty="0"/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59" t="-1961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18976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Partial Results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spcAft>
                    <a:spcPts val="600"/>
                  </a:spcAft>
                  <a:buNone/>
                </a:pPr>
                <a:r>
                  <a:rPr lang="en-IE" sz="2400" dirty="0"/>
                  <a:t>Linearized Z-IM Load Model</a:t>
                </a:r>
              </a:p>
              <a:p>
                <a:pPr lvl="1"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IE" b="0" i="1" smtClean="0">
                        <a:latin typeface="Cambria Math" panose="02040503050406030204" pitchFamily="18" charset="0"/>
                      </a:rPr>
                      <m:t>𝑡𝑜𝑙</m:t>
                    </m:r>
                    <m:r>
                      <a:rPr lang="en-IE" b="0" i="1" smtClean="0">
                        <a:latin typeface="Cambria Math" panose="02040503050406030204" pitchFamily="18" charset="0"/>
                      </a:rPr>
                      <m:t>=0.5×</m:t>
                    </m:r>
                    <m:sSup>
                      <m:sSupPr>
                        <m:ctrlPr>
                          <a:rPr lang="en-I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I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−4</m:t>
                        </m:r>
                      </m:sup>
                    </m:sSup>
                  </m:oMath>
                </a14:m>
                <a:r>
                  <a:rPr lang="en-IE" sz="2100" dirty="0"/>
                  <a:t> </a:t>
                </a:r>
              </a:p>
              <a:p>
                <a:pPr lvl="1">
                  <a:spcAft>
                    <a:spcPts val="600"/>
                  </a:spcAft>
                </a:pPr>
                <a:r>
                  <a:rPr lang="en-IE" dirty="0"/>
                  <a:t>5 individuals</a:t>
                </a:r>
              </a:p>
              <a:p>
                <a:pPr marL="0" indent="0">
                  <a:spcAft>
                    <a:spcPts val="600"/>
                  </a:spcAft>
                  <a:buNone/>
                </a:pPr>
                <a:endParaRPr lang="en-IE" sz="2400" dirty="0"/>
              </a:p>
              <a:p>
                <a:pPr>
                  <a:spcAft>
                    <a:spcPts val="600"/>
                  </a:spcAft>
                </a:pPr>
                <a:endParaRPr lang="en-IE" sz="2400" dirty="0"/>
              </a:p>
              <a:p>
                <a:pPr marL="0" indent="0">
                  <a:spcAft>
                    <a:spcPts val="600"/>
                  </a:spcAft>
                  <a:buNone/>
                </a:pPr>
                <a:endParaRPr lang="en-IE" dirty="0"/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59" t="-1961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57</a:t>
            </a:fld>
            <a:endParaRPr lang="en-US"/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81A5D873-ECE5-4E67-B5F3-49D10F9687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3802935" y="2341148"/>
            <a:ext cx="3701960" cy="4015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03009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Next Steps</a:t>
            </a:r>
          </a:p>
        </p:txBody>
      </p:sp>
      <p:graphicFrame>
        <p:nvGraphicFramePr>
          <p:cNvPr id="6" name="Espaço Reservado para Conteúdo 5">
            <a:extLst>
              <a:ext uri="{FF2B5EF4-FFF2-40B4-BE49-F238E27FC236}">
                <a16:creationId xmlns:a16="http://schemas.microsoft.com/office/drawing/2014/main" id="{7A996264-B82D-4E16-86A3-ED472264A35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10094833"/>
              </p:ext>
            </p:extLst>
          </p:nvPr>
        </p:nvGraphicFramePr>
        <p:xfrm>
          <a:off x="628650" y="2240280"/>
          <a:ext cx="7886700" cy="237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1675">
                  <a:extLst>
                    <a:ext uri="{9D8B030D-6E8A-4147-A177-3AD203B41FA5}">
                      <a16:colId xmlns:a16="http://schemas.microsoft.com/office/drawing/2014/main" val="2487457805"/>
                    </a:ext>
                  </a:extLst>
                </a:gridCol>
                <a:gridCol w="1971675">
                  <a:extLst>
                    <a:ext uri="{9D8B030D-6E8A-4147-A177-3AD203B41FA5}">
                      <a16:colId xmlns:a16="http://schemas.microsoft.com/office/drawing/2014/main" val="12794665"/>
                    </a:ext>
                  </a:extLst>
                </a:gridCol>
                <a:gridCol w="1971675">
                  <a:extLst>
                    <a:ext uri="{9D8B030D-6E8A-4147-A177-3AD203B41FA5}">
                      <a16:colId xmlns:a16="http://schemas.microsoft.com/office/drawing/2014/main" val="2361446825"/>
                    </a:ext>
                  </a:extLst>
                </a:gridCol>
                <a:gridCol w="1971675">
                  <a:extLst>
                    <a:ext uri="{9D8B030D-6E8A-4147-A177-3AD203B41FA5}">
                      <a16:colId xmlns:a16="http://schemas.microsoft.com/office/drawing/2014/main" val="38037536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E" sz="1800" dirty="0"/>
                        <a:t>Data Acquisition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E" sz="1800" dirty="0"/>
                        <a:t>WTG Modelling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E" sz="1800" dirty="0"/>
                        <a:t>Estimation Method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E" sz="1800" dirty="0"/>
                        <a:t>GUI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421998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E" sz="1800" b="0" i="0" dirty="0">
                          <a:solidFill>
                            <a:srgbClr val="000000"/>
                          </a:solidFill>
                          <a:effectLst/>
                          <a:latin typeface="LMRoman12-Regular"/>
                        </a:rPr>
                        <a:t>Synthetic data </a:t>
                      </a:r>
                      <a:br>
                        <a:rPr lang="en-IE" sz="1800" b="0" i="0" dirty="0">
                          <a:solidFill>
                            <a:srgbClr val="000000"/>
                          </a:solidFill>
                          <a:effectLst/>
                          <a:latin typeface="LMRoman12-Regular"/>
                        </a:rPr>
                      </a:br>
                      <a:r>
                        <a:rPr lang="en-IE" sz="1800" b="0" i="0" dirty="0">
                          <a:solidFill>
                            <a:srgbClr val="000000"/>
                          </a:solidFill>
                          <a:effectLst/>
                          <a:latin typeface="LMRoman12-Regular"/>
                        </a:rPr>
                        <a:t>will be obtained </a:t>
                      </a:r>
                      <a:br>
                        <a:rPr lang="en-IE" sz="1800" b="0" i="0" dirty="0">
                          <a:solidFill>
                            <a:srgbClr val="000000"/>
                          </a:solidFill>
                          <a:effectLst/>
                          <a:latin typeface="LMRoman12-Regular"/>
                        </a:rPr>
                      </a:br>
                      <a:r>
                        <a:rPr lang="en-IE" sz="1800" b="0" i="0" dirty="0">
                          <a:solidFill>
                            <a:srgbClr val="000000"/>
                          </a:solidFill>
                          <a:effectLst/>
                          <a:latin typeface="LMRoman12-Regular"/>
                        </a:rPr>
                        <a:t>via simulation. </a:t>
                      </a:r>
                      <a:endParaRPr lang="en-IE" sz="18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E" sz="1800" b="0" i="0">
                          <a:solidFill>
                            <a:srgbClr val="000000"/>
                          </a:solidFill>
                          <a:effectLst/>
                          <a:latin typeface="LMRoman12-Regular"/>
                        </a:rPr>
                        <a:t>Model implemented </a:t>
                      </a:r>
                      <a:br>
                        <a:rPr lang="en-IE" sz="1800" b="0" i="0">
                          <a:solidFill>
                            <a:srgbClr val="000000"/>
                          </a:solidFill>
                          <a:effectLst/>
                          <a:latin typeface="LMRoman12-Regular"/>
                        </a:rPr>
                      </a:br>
                      <a:r>
                        <a:rPr lang="en-IE" sz="1800" b="0" i="0">
                          <a:solidFill>
                            <a:srgbClr val="000000"/>
                          </a:solidFill>
                          <a:effectLst/>
                          <a:latin typeface="LMRoman12-Regular"/>
                        </a:rPr>
                        <a:t>with bad results. </a:t>
                      </a:r>
                      <a:br>
                        <a:rPr lang="en-IE" sz="1800" b="0" i="0">
                          <a:solidFill>
                            <a:srgbClr val="000000"/>
                          </a:solidFill>
                          <a:effectLst/>
                          <a:latin typeface="LMRoman12-Regular"/>
                        </a:rPr>
                      </a:br>
                      <a:r>
                        <a:rPr lang="en-IE" sz="1800" b="0" i="0">
                          <a:solidFill>
                            <a:srgbClr val="000000"/>
                          </a:solidFill>
                          <a:effectLst/>
                          <a:latin typeface="LMRoman12-Regular"/>
                        </a:rPr>
                        <a:t>Improvements currently </a:t>
                      </a:r>
                      <a:br>
                        <a:rPr lang="en-IE" sz="1800" b="0" i="0">
                          <a:solidFill>
                            <a:srgbClr val="000000"/>
                          </a:solidFill>
                          <a:effectLst/>
                          <a:latin typeface="LMRoman12-Regular"/>
                        </a:rPr>
                      </a:br>
                      <a:r>
                        <a:rPr lang="en-IE" sz="1800" b="0" i="0">
                          <a:solidFill>
                            <a:srgbClr val="000000"/>
                          </a:solidFill>
                          <a:effectLst/>
                          <a:latin typeface="LMRoman12-Regular"/>
                        </a:rPr>
                        <a:t>under study. </a:t>
                      </a:r>
                      <a:endParaRPr lang="en-IE" sz="180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E" sz="1800" b="0" i="0">
                          <a:solidFill>
                            <a:srgbClr val="000000"/>
                          </a:solidFill>
                          <a:effectLst/>
                          <a:latin typeface="LMRoman12-Regular"/>
                        </a:rPr>
                        <a:t>Method implemented </a:t>
                      </a:r>
                      <a:br>
                        <a:rPr lang="en-IE" sz="1800" b="0" i="0">
                          <a:solidFill>
                            <a:srgbClr val="000000"/>
                          </a:solidFill>
                          <a:effectLst/>
                          <a:latin typeface="LMRoman12-Regular"/>
                        </a:rPr>
                      </a:br>
                      <a:r>
                        <a:rPr lang="en-IE" sz="1800" b="0" i="0">
                          <a:solidFill>
                            <a:srgbClr val="000000"/>
                          </a:solidFill>
                          <a:effectLst/>
                          <a:latin typeface="LMRoman12-Regular"/>
                        </a:rPr>
                        <a:t>and tested. </a:t>
                      </a:r>
                      <a:br>
                        <a:rPr lang="en-IE" sz="1800" b="0" i="0">
                          <a:solidFill>
                            <a:srgbClr val="000000"/>
                          </a:solidFill>
                          <a:effectLst/>
                          <a:latin typeface="LMRoman12-Regular"/>
                        </a:rPr>
                      </a:br>
                      <a:r>
                        <a:rPr lang="en-IE" sz="1800" b="0" i="0">
                          <a:solidFill>
                            <a:srgbClr val="000000"/>
                          </a:solidFill>
                          <a:effectLst/>
                          <a:latin typeface="LMRoman12-Regular"/>
                        </a:rPr>
                        <a:t>Improvements under </a:t>
                      </a:r>
                      <a:br>
                        <a:rPr lang="en-IE" sz="1800" b="0" i="0">
                          <a:solidFill>
                            <a:srgbClr val="000000"/>
                          </a:solidFill>
                          <a:effectLst/>
                          <a:latin typeface="LMRoman12-Regular"/>
                        </a:rPr>
                      </a:br>
                      <a:r>
                        <a:rPr lang="en-IE" sz="1800" b="0" i="0">
                          <a:solidFill>
                            <a:srgbClr val="000000"/>
                          </a:solidFill>
                          <a:effectLst/>
                          <a:latin typeface="LMRoman12-Regular"/>
                        </a:rPr>
                        <a:t>study. </a:t>
                      </a:r>
                      <a:endParaRPr lang="en-IE" sz="180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E" sz="1800" b="0" i="0" dirty="0">
                          <a:solidFill>
                            <a:srgbClr val="000000"/>
                          </a:solidFill>
                          <a:effectLst/>
                          <a:latin typeface="LMRoman12-Regular"/>
                        </a:rPr>
                        <a:t>Concept defined.</a:t>
                      </a:r>
                      <a:br>
                        <a:rPr lang="en-IE" sz="1800" b="0" i="0" dirty="0">
                          <a:solidFill>
                            <a:srgbClr val="000000"/>
                          </a:solidFill>
                          <a:effectLst/>
                          <a:latin typeface="LMRoman12-Regular"/>
                        </a:rPr>
                      </a:br>
                      <a:r>
                        <a:rPr lang="en-IE" sz="1800" b="0" i="0" dirty="0">
                          <a:solidFill>
                            <a:srgbClr val="000000"/>
                          </a:solidFill>
                          <a:effectLst/>
                          <a:latin typeface="LMRoman12-Regular"/>
                        </a:rPr>
                        <a:t>Some windows</a:t>
                      </a:r>
                      <a:br>
                        <a:rPr lang="en-IE" sz="1800" b="0" i="0" dirty="0">
                          <a:solidFill>
                            <a:srgbClr val="000000"/>
                          </a:solidFill>
                          <a:effectLst/>
                          <a:latin typeface="LMRoman12-Regular"/>
                        </a:rPr>
                      </a:br>
                      <a:r>
                        <a:rPr lang="en-IE" sz="1800" b="0" i="0" dirty="0">
                          <a:solidFill>
                            <a:srgbClr val="000000"/>
                          </a:solidFill>
                          <a:effectLst/>
                          <a:latin typeface="LMRoman12-Regular"/>
                        </a:rPr>
                        <a:t>have already</a:t>
                      </a:r>
                      <a:br>
                        <a:rPr lang="en-IE" sz="1800" b="0" i="0" dirty="0">
                          <a:solidFill>
                            <a:srgbClr val="000000"/>
                          </a:solidFill>
                          <a:effectLst/>
                          <a:latin typeface="LMRoman12-Regular"/>
                        </a:rPr>
                      </a:br>
                      <a:r>
                        <a:rPr lang="en-IE" sz="1800" b="0" i="0" dirty="0">
                          <a:solidFill>
                            <a:srgbClr val="000000"/>
                          </a:solidFill>
                          <a:effectLst/>
                          <a:latin typeface="LMRoman12-Regular"/>
                        </a:rPr>
                        <a:t>been implemented.</a:t>
                      </a:r>
                      <a:endParaRPr lang="en-IE" sz="1800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54390914"/>
                  </a:ext>
                </a:extLst>
              </a:tr>
            </a:tbl>
          </a:graphicData>
        </a:graphic>
      </p:graphicFrame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73066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Next Steps</a:t>
            </a:r>
          </a:p>
        </p:txBody>
      </p:sp>
      <p:graphicFrame>
        <p:nvGraphicFramePr>
          <p:cNvPr id="6" name="Espaço Reservado para Conteúdo 5">
            <a:extLst>
              <a:ext uri="{FF2B5EF4-FFF2-40B4-BE49-F238E27FC236}">
                <a16:creationId xmlns:a16="http://schemas.microsoft.com/office/drawing/2014/main" id="{7A996264-B82D-4E16-86A3-ED472264A35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99270162"/>
              </p:ext>
            </p:extLst>
          </p:nvPr>
        </p:nvGraphicFramePr>
        <p:xfrm>
          <a:off x="1714499" y="2501900"/>
          <a:ext cx="5715001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71718">
                  <a:extLst>
                    <a:ext uri="{9D8B030D-6E8A-4147-A177-3AD203B41FA5}">
                      <a16:colId xmlns:a16="http://schemas.microsoft.com/office/drawing/2014/main" val="2487457805"/>
                    </a:ext>
                  </a:extLst>
                </a:gridCol>
                <a:gridCol w="985882">
                  <a:extLst>
                    <a:ext uri="{9D8B030D-6E8A-4147-A177-3AD203B41FA5}">
                      <a16:colId xmlns:a16="http://schemas.microsoft.com/office/drawing/2014/main" val="12794665"/>
                    </a:ext>
                  </a:extLst>
                </a:gridCol>
                <a:gridCol w="1137338">
                  <a:extLst>
                    <a:ext uri="{9D8B030D-6E8A-4147-A177-3AD203B41FA5}">
                      <a16:colId xmlns:a16="http://schemas.microsoft.com/office/drawing/2014/main" val="2361446825"/>
                    </a:ext>
                  </a:extLst>
                </a:gridCol>
                <a:gridCol w="920063">
                  <a:extLst>
                    <a:ext uri="{9D8B030D-6E8A-4147-A177-3AD203B41FA5}">
                      <a16:colId xmlns:a16="http://schemas.microsoft.com/office/drawing/2014/main" val="38037536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E" sz="1800" dirty="0"/>
                        <a:t>Months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E" sz="1800" dirty="0"/>
                        <a:t>Oct-Dec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E" sz="1800" dirty="0"/>
                        <a:t>Jan-Mar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E" sz="1800" dirty="0"/>
                        <a:t>Apr-Jun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156899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E" sz="1800" dirty="0"/>
                        <a:t>Data Acquisition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E" sz="1800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E" sz="1800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E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421998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E" sz="1800" dirty="0"/>
                        <a:t>WTG Modelling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E" sz="1800" dirty="0">
                          <a:effectLst/>
                        </a:rPr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E" sz="1800" dirty="0">
                          <a:effectLst/>
                        </a:rPr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E" sz="1800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543909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E" sz="1800" dirty="0"/>
                        <a:t>Estimation Method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E" sz="18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E" sz="1800" dirty="0">
                          <a:effectLst/>
                        </a:rPr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E" sz="1800" dirty="0">
                          <a:effectLst/>
                        </a:rPr>
                        <a:t>X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139170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E" sz="1800" dirty="0"/>
                        <a:t>GUI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E" sz="18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E" sz="1800" dirty="0">
                          <a:effectLst/>
                        </a:rPr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E" sz="1800" dirty="0">
                          <a:effectLst/>
                        </a:rPr>
                        <a:t>X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23176948"/>
                  </a:ext>
                </a:extLst>
              </a:tr>
            </a:tbl>
          </a:graphicData>
        </a:graphic>
      </p:graphicFrame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0719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Wind Energy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6</a:t>
            </a:fld>
            <a:endParaRPr lang="en-US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B7DCA058-7521-4E81-87A3-BBF19D374AF3}"/>
              </a:ext>
            </a:extLst>
          </p:cNvPr>
          <p:cNvSpPr txBox="1"/>
          <p:nvPr/>
        </p:nvSpPr>
        <p:spPr>
          <a:xfrm>
            <a:off x="3619500" y="6354374"/>
            <a:ext cx="1905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200" dirty="0"/>
              <a:t>Source: </a:t>
            </a:r>
            <a:r>
              <a:rPr lang="en-IE" sz="1200" dirty="0" err="1"/>
              <a:t>WindEurope</a:t>
            </a:r>
            <a:r>
              <a:rPr lang="en-IE" sz="1200" dirty="0"/>
              <a:t>, </a:t>
            </a:r>
            <a:r>
              <a:rPr lang="en-IE" sz="1200" dirty="0" smtClean="0"/>
              <a:t>2020</a:t>
            </a:r>
            <a:endParaRPr lang="en-IE" sz="1200" dirty="0"/>
          </a:p>
        </p:txBody>
      </p:sp>
      <p:pic>
        <p:nvPicPr>
          <p:cNvPr id="10" name="Espaço Reservado para Conteúdo 9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1447800"/>
            <a:ext cx="4876800" cy="4817842"/>
          </a:xfrm>
        </p:spPr>
      </p:pic>
    </p:spTree>
    <p:extLst>
      <p:ext uri="{BB962C8B-B14F-4D97-AF65-F5344CB8AC3E}">
        <p14:creationId xmlns:p14="http://schemas.microsoft.com/office/powerpoint/2010/main" val="128467445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uadroTexto 3">
            <a:extLst>
              <a:ext uri="{FF2B5EF4-FFF2-40B4-BE49-F238E27FC236}">
                <a16:creationId xmlns:a16="http://schemas.microsoft.com/office/drawing/2014/main" id="{52C443FE-C113-4DFF-8C17-33C2D5B7BC67}"/>
              </a:ext>
            </a:extLst>
          </p:cNvPr>
          <p:cNvSpPr txBox="1"/>
          <p:nvPr/>
        </p:nvSpPr>
        <p:spPr>
          <a:xfrm>
            <a:off x="857860" y="3105834"/>
            <a:ext cx="74282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3600" b="1" i="0" u="none" strike="noStrike" kern="1200" cap="none" spc="0" normalizeH="0" baseline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Thank you!</a:t>
            </a:r>
            <a:endParaRPr kumimoji="0" lang="en-IE" sz="3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2" descr="Resultado de imagem para eesc usp simbolo">
            <a:extLst>
              <a:ext uri="{FF2B5EF4-FFF2-40B4-BE49-F238E27FC236}">
                <a16:creationId xmlns:a16="http://schemas.microsoft.com/office/drawing/2014/main" id="{9424E2D7-6041-49CF-AD5D-0A29D42BA9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212"/>
          <a:stretch/>
        </p:blipFill>
        <p:spPr bwMode="auto">
          <a:xfrm>
            <a:off x="179512" y="116632"/>
            <a:ext cx="1734397" cy="307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643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uadroTexto 3">
            <a:extLst>
              <a:ext uri="{FF2B5EF4-FFF2-40B4-BE49-F238E27FC236}">
                <a16:creationId xmlns:a16="http://schemas.microsoft.com/office/drawing/2014/main" id="{52C443FE-C113-4DFF-8C17-33C2D5B7BC67}"/>
              </a:ext>
            </a:extLst>
          </p:cNvPr>
          <p:cNvSpPr txBox="1"/>
          <p:nvPr/>
        </p:nvSpPr>
        <p:spPr>
          <a:xfrm>
            <a:off x="857860" y="1897916"/>
            <a:ext cx="74282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IE" sz="3600" b="1" dirty="0">
                <a:latin typeface="Arial" panose="020B0604020202020204" pitchFamily="34" charset="0"/>
                <a:cs typeface="Arial" panose="020B0604020202020204" pitchFamily="34" charset="0"/>
              </a:rPr>
              <a:t>Development of Software for Parameter Estimation of</a:t>
            </a:r>
            <a:br>
              <a:rPr lang="en-IE" sz="36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IE" sz="3600" b="1" dirty="0">
                <a:latin typeface="Arial" panose="020B0604020202020204" pitchFamily="34" charset="0"/>
                <a:cs typeface="Arial" panose="020B0604020202020204" pitchFamily="34" charset="0"/>
              </a:rPr>
              <a:t>Wind Power Plant Equivalent</a:t>
            </a:r>
            <a:r>
              <a:rPr lang="en-IE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kumimoji="0" lang="en-IE" sz="3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Rectángulo 9">
            <a:extLst>
              <a:ext uri="{FF2B5EF4-FFF2-40B4-BE49-F238E27FC236}">
                <a16:creationId xmlns:a16="http://schemas.microsoft.com/office/drawing/2014/main" id="{1119C5F9-A17D-4143-B90C-F5958FC3709E}"/>
              </a:ext>
            </a:extLst>
          </p:cNvPr>
          <p:cNvSpPr/>
          <p:nvPr/>
        </p:nvSpPr>
        <p:spPr>
          <a:xfrm>
            <a:off x="2583402" y="5663625"/>
            <a:ext cx="570273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1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São Carlos </a:t>
            </a:r>
            <a:r>
              <a:rPr kumimoji="0" lang="en-IE" sz="1400" i="0" u="none" strike="noStrike" kern="1200" cap="none" spc="0" normalizeH="0" baseline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School</a:t>
            </a:r>
            <a:r>
              <a:rPr kumimoji="0" lang="en-IE" sz="1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IE" sz="1400" i="0" u="none" strike="noStrike" kern="1200" cap="none" spc="0" normalizeH="0" baseline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kumimoji="0" lang="en-IE" sz="1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Engineering</a:t>
            </a:r>
            <a:r>
              <a:rPr kumimoji="0" lang="en-IE" sz="140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IE" sz="1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- EESC</a:t>
            </a:r>
          </a:p>
          <a:p>
            <a:pPr algn="r">
              <a:defRPr/>
            </a:pPr>
            <a:r>
              <a:rPr lang="en-IE" sz="1400" dirty="0">
                <a:latin typeface="Arial" panose="020B0604020202020204" pitchFamily="34" charset="0"/>
                <a:cs typeface="Arial" panose="020B0604020202020204" pitchFamily="34" charset="0"/>
              </a:rPr>
              <a:t>University of São Paulo - USP</a:t>
            </a:r>
          </a:p>
        </p:txBody>
      </p:sp>
      <p:sp>
        <p:nvSpPr>
          <p:cNvPr id="26" name="Subtítulo 2">
            <a:extLst>
              <a:ext uri="{FF2B5EF4-FFF2-40B4-BE49-F238E27FC236}">
                <a16:creationId xmlns:a16="http://schemas.microsoft.com/office/drawing/2014/main" id="{7D4308B0-8AA3-4D7E-8CD4-D8883053C7FD}"/>
              </a:ext>
            </a:extLst>
          </p:cNvPr>
          <p:cNvSpPr txBox="1">
            <a:spLocks/>
          </p:cNvSpPr>
          <p:nvPr/>
        </p:nvSpPr>
        <p:spPr>
          <a:xfrm>
            <a:off x="2513395" y="4794585"/>
            <a:ext cx="5772744" cy="768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 2" pitchFamily="18" charset="2"/>
              <a:buChar char="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r>
              <a:rPr kumimoji="0" lang="pt-BR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Gabriel José </a:t>
            </a:r>
            <a:r>
              <a:rPr kumimoji="0" lang="pt-BR" sz="20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Negrelli</a:t>
            </a:r>
            <a:r>
              <a:rPr kumimoji="0" lang="pt-BR" sz="2000" b="1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Gomes</a:t>
            </a:r>
            <a:endParaRPr kumimoji="0" lang="pt-BR" sz="20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 algn="r">
              <a:buNone/>
              <a:defRPr/>
            </a:pPr>
            <a:r>
              <a:rPr lang="en-IE" sz="1800" dirty="0">
                <a:latin typeface="Arial" panose="020B0604020202020204" pitchFamily="34" charset="0"/>
                <a:cs typeface="Arial" panose="020B0604020202020204" pitchFamily="34" charset="0"/>
              </a:rPr>
              <a:t>Advisor</a:t>
            </a:r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: Prof. Dr. Elmer Pablo Tito Cari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pt-BR" sz="16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D529CBC0-98DB-4B1F-9A9E-40F6771ACD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FFAFD7-21E5-418D-9E4E-FA4251F9C8AE}" type="slidenum">
              <a:rPr lang="pt-BR" smtClean="0">
                <a:solidFill>
                  <a:schemeClr val="bg1"/>
                </a:solidFill>
              </a:rPr>
              <a:t>61</a:t>
            </a:fld>
            <a:endParaRPr lang="pt-BR" dirty="0">
              <a:solidFill>
                <a:schemeClr val="bg1"/>
              </a:solidFill>
            </a:endParaRPr>
          </a:p>
        </p:txBody>
      </p:sp>
      <p:pic>
        <p:nvPicPr>
          <p:cNvPr id="8" name="Picture 2" descr="Resultado de imagem para eesc usp simbolo">
            <a:extLst>
              <a:ext uri="{FF2B5EF4-FFF2-40B4-BE49-F238E27FC236}">
                <a16:creationId xmlns:a16="http://schemas.microsoft.com/office/drawing/2014/main" id="{9424E2D7-6041-49CF-AD5D-0A29D42BA9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212"/>
          <a:stretch/>
        </p:blipFill>
        <p:spPr bwMode="auto">
          <a:xfrm>
            <a:off x="179512" y="116632"/>
            <a:ext cx="1734397" cy="307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3047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Academic Transcript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62</a:t>
            </a:fld>
            <a:endParaRPr lang="en-US"/>
          </a:p>
        </p:txBody>
      </p:sp>
      <p:pic>
        <p:nvPicPr>
          <p:cNvPr id="3" name="Espaço Reservado para Conteúdo 2">
            <a:extLst>
              <a:ext uri="{FF2B5EF4-FFF2-40B4-BE49-F238E27FC236}">
                <a16:creationId xmlns:a16="http://schemas.microsoft.com/office/drawing/2014/main" id="{BE5CCFDE-BED0-4759-822B-C62217EB2D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077" y="1712041"/>
            <a:ext cx="9039846" cy="4176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17471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90D3662-1BAE-4E96-830B-72D2BAF2B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MVMO Process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B1847657-AC9B-43E9-BB67-227BF14A09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82923" y="1690689"/>
            <a:ext cx="6178154" cy="4665662"/>
          </a:xfrm>
          <a:prstGeom prst="rect">
            <a:avLst/>
          </a:prstGeom>
        </p:spPr>
      </p:pic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9C892AA0-9027-46F8-89EC-C00F0D9AB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22977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90D3662-1BAE-4E96-830B-72D2BAF2B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MVMO Process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B1847657-AC9B-43E9-BB67-227BF14A09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5323" y="1690689"/>
            <a:ext cx="5873354" cy="4669797"/>
          </a:xfrm>
          <a:prstGeom prst="rect">
            <a:avLst/>
          </a:prstGeom>
        </p:spPr>
      </p:pic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9C892AA0-9027-46F8-89EC-C00F0D9AB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9057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Wind Energy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IE" dirty="0"/>
              <a:t>Brazil</a:t>
            </a:r>
          </a:p>
          <a:p>
            <a:pPr lvl="1">
              <a:spcAft>
                <a:spcPts val="600"/>
              </a:spcAft>
            </a:pPr>
            <a:r>
              <a:rPr lang="en-IE" dirty="0" smtClean="0"/>
              <a:t>48.5 </a:t>
            </a:r>
            <a:r>
              <a:rPr lang="en-IE" dirty="0" err="1"/>
              <a:t>TWh</a:t>
            </a:r>
            <a:r>
              <a:rPr lang="en-IE" dirty="0"/>
              <a:t> in </a:t>
            </a:r>
            <a:r>
              <a:rPr lang="en-IE" dirty="0" smtClean="0"/>
              <a:t>2018 </a:t>
            </a:r>
            <a:r>
              <a:rPr lang="en-IE" dirty="0"/>
              <a:t>(</a:t>
            </a:r>
            <a:r>
              <a:rPr lang="en-IE" dirty="0" err="1"/>
              <a:t>Itaipu</a:t>
            </a:r>
            <a:r>
              <a:rPr lang="en-IE" dirty="0"/>
              <a:t>: </a:t>
            </a:r>
            <a:r>
              <a:rPr lang="en-IE" dirty="0" smtClean="0"/>
              <a:t>96.5 </a:t>
            </a:r>
            <a:r>
              <a:rPr lang="en-IE" dirty="0" err="1"/>
              <a:t>TWh</a:t>
            </a:r>
            <a:r>
              <a:rPr lang="en-IE" dirty="0"/>
              <a:t>)</a:t>
            </a:r>
          </a:p>
          <a:p>
            <a:pPr lvl="1">
              <a:spcAft>
                <a:spcPts val="600"/>
              </a:spcAft>
            </a:pPr>
            <a:r>
              <a:rPr lang="en-IE" dirty="0" smtClean="0"/>
              <a:t>8.1% </a:t>
            </a:r>
            <a:r>
              <a:rPr lang="en-IE" dirty="0"/>
              <a:t>of electricity demand </a:t>
            </a:r>
            <a:r>
              <a:rPr lang="en-IE" dirty="0" smtClean="0"/>
              <a:t>(14.4% </a:t>
            </a:r>
            <a:r>
              <a:rPr lang="en-IE" dirty="0"/>
              <a:t>higher than </a:t>
            </a:r>
            <a:r>
              <a:rPr lang="en-IE" dirty="0" smtClean="0"/>
              <a:t>2017)</a:t>
            </a:r>
            <a:endParaRPr lang="en-IE" dirty="0"/>
          </a:p>
          <a:p>
            <a:pPr lvl="1">
              <a:spcAft>
                <a:spcPts val="600"/>
              </a:spcAft>
            </a:pPr>
            <a:r>
              <a:rPr lang="en-IE" dirty="0" smtClean="0"/>
              <a:t>15.5 </a:t>
            </a:r>
            <a:r>
              <a:rPr lang="en-IE" dirty="0"/>
              <a:t>GW of installed capacity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579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Wind Energy</a:t>
            </a:r>
          </a:p>
        </p:txBody>
      </p:sp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3754E582-3350-4555-BE61-CEBD18530B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2063" y="1690689"/>
            <a:ext cx="6519872" cy="3779840"/>
          </a:xfrm>
        </p:spPr>
      </p:pic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8</a:t>
            </a:fld>
            <a:endParaRPr lang="en-US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33B581EE-76E6-43A6-A9F9-13EDAE143DCE}"/>
              </a:ext>
            </a:extLst>
          </p:cNvPr>
          <p:cNvSpPr txBox="1"/>
          <p:nvPr/>
        </p:nvSpPr>
        <p:spPr>
          <a:xfrm>
            <a:off x="3733800" y="5518536"/>
            <a:ext cx="1905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200" dirty="0"/>
              <a:t>Source: </a:t>
            </a:r>
            <a:r>
              <a:rPr lang="en-IE" sz="1200" dirty="0" err="1"/>
              <a:t>ABEEolica</a:t>
            </a:r>
            <a:r>
              <a:rPr lang="en-IE" sz="1200" dirty="0"/>
              <a:t>, </a:t>
            </a:r>
            <a:r>
              <a:rPr lang="en-IE" sz="1200" dirty="0" smtClean="0"/>
              <a:t>2020</a:t>
            </a:r>
            <a:endParaRPr lang="en-IE" sz="1200" dirty="0"/>
          </a:p>
        </p:txBody>
      </p:sp>
    </p:spTree>
    <p:extLst>
      <p:ext uri="{BB962C8B-B14F-4D97-AF65-F5344CB8AC3E}">
        <p14:creationId xmlns:p14="http://schemas.microsoft.com/office/powerpoint/2010/main" val="1657281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Wind Energy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IE" dirty="0"/>
              <a:t>Brazil</a:t>
            </a:r>
          </a:p>
          <a:p>
            <a:pPr lvl="1">
              <a:spcAft>
                <a:spcPts val="600"/>
              </a:spcAft>
            </a:pPr>
            <a:r>
              <a:rPr lang="en-IE" dirty="0"/>
              <a:t>Energy yield yet to be explored</a:t>
            </a:r>
          </a:p>
          <a:p>
            <a:pPr lvl="1">
              <a:spcAft>
                <a:spcPts val="600"/>
              </a:spcAft>
            </a:pPr>
            <a:r>
              <a:rPr lang="en-IE" dirty="0"/>
              <a:t>Potential to generate 272 </a:t>
            </a:r>
            <a:r>
              <a:rPr lang="en-IE" dirty="0" err="1"/>
              <a:t>TWh</a:t>
            </a:r>
            <a:r>
              <a:rPr lang="en-IE" dirty="0"/>
              <a:t> </a:t>
            </a:r>
          </a:p>
          <a:p>
            <a:pPr lvl="1">
              <a:spcAft>
                <a:spcPts val="600"/>
              </a:spcAft>
            </a:pPr>
            <a:r>
              <a:rPr lang="en-IE" dirty="0"/>
              <a:t>144 </a:t>
            </a:r>
            <a:r>
              <a:rPr lang="en-IE" dirty="0" err="1"/>
              <a:t>TWh</a:t>
            </a:r>
            <a:r>
              <a:rPr lang="en-IE" dirty="0"/>
              <a:t> in the Northeast Region</a:t>
            </a:r>
          </a:p>
          <a:p>
            <a:pPr lvl="1">
              <a:spcAft>
                <a:spcPts val="600"/>
              </a:spcAft>
            </a:pPr>
            <a:r>
              <a:rPr lang="en-IE" dirty="0"/>
              <a:t>Complimentary regimes of wind and water (São Francisco River)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413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7921</TotalTime>
  <Words>935</Words>
  <Application>Microsoft Office PowerPoint</Application>
  <PresentationFormat>Apresentação na tela (4:3)</PresentationFormat>
  <Paragraphs>390</Paragraphs>
  <Slides>64</Slides>
  <Notes>3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64</vt:i4>
      </vt:variant>
    </vt:vector>
  </HeadingPairs>
  <TitlesOfParts>
    <vt:vector size="71" baseType="lpstr">
      <vt:lpstr>Arial</vt:lpstr>
      <vt:lpstr>Calibri</vt:lpstr>
      <vt:lpstr>Calibri Light</vt:lpstr>
      <vt:lpstr>Cambria Math</vt:lpstr>
      <vt:lpstr>LMRoman12-Regular</vt:lpstr>
      <vt:lpstr>Wingdings 2</vt:lpstr>
      <vt:lpstr>Tema do Office</vt:lpstr>
      <vt:lpstr>Apresentação do PowerPoint</vt:lpstr>
      <vt:lpstr>Introduction</vt:lpstr>
      <vt:lpstr>Introduction</vt:lpstr>
      <vt:lpstr>Introduction</vt:lpstr>
      <vt:lpstr>Wind Energy</vt:lpstr>
      <vt:lpstr>Wind Energy</vt:lpstr>
      <vt:lpstr>Wind Energy</vt:lpstr>
      <vt:lpstr>Wind Energy</vt:lpstr>
      <vt:lpstr>Wind Energy</vt:lpstr>
      <vt:lpstr>Wind Energy</vt:lpstr>
      <vt:lpstr>Wind Energy</vt:lpstr>
      <vt:lpstr>Wind Energy</vt:lpstr>
      <vt:lpstr>Wind Turbine Generators</vt:lpstr>
      <vt:lpstr>Wind Turbine Generators</vt:lpstr>
      <vt:lpstr>Wind Turbine Generators</vt:lpstr>
      <vt:lpstr>Wind Turbine Generators</vt:lpstr>
      <vt:lpstr>Wind Turbine Generators</vt:lpstr>
      <vt:lpstr>Wind Turbine Generators</vt:lpstr>
      <vt:lpstr>Wind Turbine Generators</vt:lpstr>
      <vt:lpstr>Wind Turbine Generators</vt:lpstr>
      <vt:lpstr>Wind Turbine Generators</vt:lpstr>
      <vt:lpstr>Wind Turbine Generators</vt:lpstr>
      <vt:lpstr>Wind Turbine Generators</vt:lpstr>
      <vt:lpstr>Wind Power Plant Model</vt:lpstr>
      <vt:lpstr>Wind Power Plant Model</vt:lpstr>
      <vt:lpstr>Wind Power Plant Model</vt:lpstr>
      <vt:lpstr>Wind Power Plant Model</vt:lpstr>
      <vt:lpstr>Wind Power Plant Model</vt:lpstr>
      <vt:lpstr>Wind Power Plant Model</vt:lpstr>
      <vt:lpstr>Wind Power Plant Model</vt:lpstr>
      <vt:lpstr>Wind Power Plant Model</vt:lpstr>
      <vt:lpstr>Parameter Estimation Method</vt:lpstr>
      <vt:lpstr>Parameter Estimation Method</vt:lpstr>
      <vt:lpstr>Parameter Estimation Method</vt:lpstr>
      <vt:lpstr>MVMO</vt:lpstr>
      <vt:lpstr>MVMO</vt:lpstr>
      <vt:lpstr>MVMO</vt:lpstr>
      <vt:lpstr>MVMO</vt:lpstr>
      <vt:lpstr>MVMO</vt:lpstr>
      <vt:lpstr>MVMO</vt:lpstr>
      <vt:lpstr>TSM</vt:lpstr>
      <vt:lpstr>TSM</vt:lpstr>
      <vt:lpstr>TSM</vt:lpstr>
      <vt:lpstr>Software Developed</vt:lpstr>
      <vt:lpstr>Software</vt:lpstr>
      <vt:lpstr>Software</vt:lpstr>
      <vt:lpstr>Results</vt:lpstr>
      <vt:lpstr>Partial Results</vt:lpstr>
      <vt:lpstr>Partial Results</vt:lpstr>
      <vt:lpstr>Partial Results</vt:lpstr>
      <vt:lpstr>Partial Results</vt:lpstr>
      <vt:lpstr>Partial Results</vt:lpstr>
      <vt:lpstr>Partial Results</vt:lpstr>
      <vt:lpstr>Partial Results</vt:lpstr>
      <vt:lpstr>Partial Results</vt:lpstr>
      <vt:lpstr>Partial Results</vt:lpstr>
      <vt:lpstr>Partial Results</vt:lpstr>
      <vt:lpstr>Next Steps</vt:lpstr>
      <vt:lpstr>Next Steps</vt:lpstr>
      <vt:lpstr>Apresentação do PowerPoint</vt:lpstr>
      <vt:lpstr>Apresentação do PowerPoint</vt:lpstr>
      <vt:lpstr>Academic Transcript</vt:lpstr>
      <vt:lpstr>MVMO Process</vt:lpstr>
      <vt:lpstr>MVMO Process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Geração Distribuída no Problema de Restabelecimento de Energia</dc:title>
  <dc:creator>laco</dc:creator>
  <cp:lastModifiedBy>gabriel</cp:lastModifiedBy>
  <cp:revision>232</cp:revision>
  <dcterms:created xsi:type="dcterms:W3CDTF">2019-05-07T19:51:45Z</dcterms:created>
  <dcterms:modified xsi:type="dcterms:W3CDTF">2020-11-14T17:08:51Z</dcterms:modified>
</cp:coreProperties>
</file>